
<file path=[Content_Types].xml><?xml version="1.0" encoding="utf-8"?>
<Types xmlns="http://schemas.openxmlformats.org/package/2006/content-types"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sldIdLst>
    <p:sldId id="256" r:id="rId2"/>
    <p:sldId id="257" r:id="rId3"/>
    <p:sldId id="259" r:id="rId4"/>
    <p:sldId id="272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</p:sldIdLst>
  <p:sldSz cx="9144000" cy="6858000" type="screen4x3"/>
  <p:notesSz cx="6858000" cy="9144000"/>
  <p:custDataLst>
    <p:tags r:id="rId27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12" autoAdjust="0"/>
    <p:restoredTop sz="94660"/>
  </p:normalViewPr>
  <p:slideViewPr>
    <p:cSldViewPr>
      <p:cViewPr>
        <p:scale>
          <a:sx n="82" d="100"/>
          <a:sy n="82" d="100"/>
        </p:scale>
        <p:origin x="-810" y="-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gs" Target="tags/tag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5C9F76D-5CD7-43D6-96E5-A66395C62DF1}" type="datetimeFigureOut">
              <a:rPr lang="ru-RU" smtClean="0"/>
              <a:pPr/>
              <a:t>08.01.2015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4AD9FB1-EB7F-460C-AA73-5E6E1C9F15B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42707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AD9FB1-EB7F-460C-AA73-5E6E1C9F15B3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AD9FB1-EB7F-460C-AA73-5E6E1C9F15B3}" type="slidenum">
              <a:rPr lang="ru-RU" smtClean="0"/>
              <a:pPr/>
              <a:t>10</a:t>
            </a:fld>
            <a:endParaRPr lang="ru-RU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AD9FB1-EB7F-460C-AA73-5E6E1C9F15B3}" type="slidenum">
              <a:rPr lang="ru-RU" smtClean="0"/>
              <a:pPr/>
              <a:t>11</a:t>
            </a:fld>
            <a:endParaRPr lang="ru-RU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AD9FB1-EB7F-460C-AA73-5E6E1C9F15B3}" type="slidenum">
              <a:rPr lang="ru-RU" smtClean="0"/>
              <a:pPr/>
              <a:t>12</a:t>
            </a:fld>
            <a:endParaRPr lang="ru-RU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AD9FB1-EB7F-460C-AA73-5E6E1C9F15B3}" type="slidenum">
              <a:rPr lang="ru-RU" smtClean="0"/>
              <a:pPr/>
              <a:t>13</a:t>
            </a:fld>
            <a:endParaRPr lang="ru-RU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AD9FB1-EB7F-460C-AA73-5E6E1C9F15B3}" type="slidenum">
              <a:rPr lang="ru-RU" smtClean="0"/>
              <a:pPr/>
              <a:t>14</a:t>
            </a:fld>
            <a:endParaRPr lang="ru-RU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AD9FB1-EB7F-460C-AA73-5E6E1C9F15B3}" type="slidenum">
              <a:rPr lang="ru-RU" smtClean="0"/>
              <a:pPr/>
              <a:t>15</a:t>
            </a:fld>
            <a:endParaRPr lang="ru-RU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AD9FB1-EB7F-460C-AA73-5E6E1C9F15B3}" type="slidenum">
              <a:rPr lang="ru-RU" smtClean="0"/>
              <a:pPr/>
              <a:t>16</a:t>
            </a:fld>
            <a:endParaRPr lang="ru-RU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AD9FB1-EB7F-460C-AA73-5E6E1C9F15B3}" type="slidenum">
              <a:rPr lang="ru-RU" smtClean="0"/>
              <a:pPr/>
              <a:t>17</a:t>
            </a:fld>
            <a:endParaRPr lang="ru-RU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AD9FB1-EB7F-460C-AA73-5E6E1C9F15B3}" type="slidenum">
              <a:rPr lang="ru-RU" smtClean="0"/>
              <a:pPr/>
              <a:t>18</a:t>
            </a:fld>
            <a:endParaRPr lang="ru-RU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AD9FB1-EB7F-460C-AA73-5E6E1C9F15B3}" type="slidenum">
              <a:rPr lang="ru-RU" smtClean="0"/>
              <a:pPr/>
              <a:t>19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AD9FB1-EB7F-460C-AA73-5E6E1C9F15B3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AD9FB1-EB7F-460C-AA73-5E6E1C9F15B3}" type="slidenum">
              <a:rPr lang="ru-RU" smtClean="0"/>
              <a:pPr/>
              <a:t>20</a:t>
            </a:fld>
            <a:endParaRPr lang="ru-RU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AD9FB1-EB7F-460C-AA73-5E6E1C9F15B3}" type="slidenum">
              <a:rPr lang="ru-RU" smtClean="0"/>
              <a:pPr/>
              <a:t>21</a:t>
            </a:fld>
            <a:endParaRPr lang="ru-RU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AD9FB1-EB7F-460C-AA73-5E6E1C9F15B3}" type="slidenum">
              <a:rPr lang="ru-RU" smtClean="0"/>
              <a:pPr/>
              <a:t>22</a:t>
            </a:fld>
            <a:endParaRPr lang="ru-RU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AD9FB1-EB7F-460C-AA73-5E6E1C9F15B3}" type="slidenum">
              <a:rPr lang="ru-RU" smtClean="0"/>
              <a:pPr/>
              <a:t>23</a:t>
            </a:fld>
            <a:endParaRPr lang="ru-RU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AD9FB1-EB7F-460C-AA73-5E6E1C9F15B3}" type="slidenum">
              <a:rPr lang="ru-RU" smtClean="0"/>
              <a:pPr/>
              <a:t>24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AD9FB1-EB7F-460C-AA73-5E6E1C9F15B3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AD9FB1-EB7F-460C-AA73-5E6E1C9F15B3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AD9FB1-EB7F-460C-AA73-5E6E1C9F15B3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AD9FB1-EB7F-460C-AA73-5E6E1C9F15B3}" type="slidenum">
              <a:rPr lang="ru-RU" smtClean="0"/>
              <a:pPr/>
              <a:t>6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AD9FB1-EB7F-460C-AA73-5E6E1C9F15B3}" type="slidenum">
              <a:rPr lang="ru-RU" smtClean="0"/>
              <a:pPr/>
              <a:t>7</a:t>
            </a:fld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AD9FB1-EB7F-460C-AA73-5E6E1C9F15B3}" type="slidenum">
              <a:rPr lang="ru-RU" smtClean="0"/>
              <a:pPr/>
              <a:t>8</a:t>
            </a:fld>
            <a:endParaRPr 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AD9FB1-EB7F-460C-AA73-5E6E1C9F15B3}" type="slidenum">
              <a:rPr lang="ru-RU" smtClean="0"/>
              <a:pPr/>
              <a:t>9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9F395E-17ED-4062-B0BE-DEA144BAA175}" type="datetimeFigureOut">
              <a:rPr lang="ru-RU" smtClean="0"/>
              <a:pPr/>
              <a:t>08.01.2015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AA7CBA-2DF7-49EA-9CAD-52EF646E1BF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9F395E-17ED-4062-B0BE-DEA144BAA175}" type="datetimeFigureOut">
              <a:rPr lang="ru-RU" smtClean="0"/>
              <a:pPr/>
              <a:t>08.01.2015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AA7CBA-2DF7-49EA-9CAD-52EF646E1BF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9F395E-17ED-4062-B0BE-DEA144BAA175}" type="datetimeFigureOut">
              <a:rPr lang="ru-RU" smtClean="0"/>
              <a:pPr/>
              <a:t>08.01.2015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AA7CBA-2DF7-49EA-9CAD-52EF646E1BF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9F395E-17ED-4062-B0BE-DEA144BAA175}" type="datetimeFigureOut">
              <a:rPr lang="ru-RU" smtClean="0"/>
              <a:pPr/>
              <a:t>08.01.2015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AA7CBA-2DF7-49EA-9CAD-52EF646E1BF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9F395E-17ED-4062-B0BE-DEA144BAA175}" type="datetimeFigureOut">
              <a:rPr lang="ru-RU" smtClean="0"/>
              <a:pPr/>
              <a:t>08.01.2015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AA7CBA-2DF7-49EA-9CAD-52EF646E1BF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9F395E-17ED-4062-B0BE-DEA144BAA175}" type="datetimeFigureOut">
              <a:rPr lang="ru-RU" smtClean="0"/>
              <a:pPr/>
              <a:t>08.01.2015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AA7CBA-2DF7-49EA-9CAD-52EF646E1BF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9F395E-17ED-4062-B0BE-DEA144BAA175}" type="datetimeFigureOut">
              <a:rPr lang="ru-RU" smtClean="0"/>
              <a:pPr/>
              <a:t>08.01.2015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AA7CBA-2DF7-49EA-9CAD-52EF646E1BF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9F395E-17ED-4062-B0BE-DEA144BAA175}" type="datetimeFigureOut">
              <a:rPr lang="ru-RU" smtClean="0"/>
              <a:pPr/>
              <a:t>08.01.2015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AA7CBA-2DF7-49EA-9CAD-52EF646E1BF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9F395E-17ED-4062-B0BE-DEA144BAA175}" type="datetimeFigureOut">
              <a:rPr lang="ru-RU" smtClean="0"/>
              <a:pPr/>
              <a:t>08.01.2015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AA7CBA-2DF7-49EA-9CAD-52EF646E1BF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9F395E-17ED-4062-B0BE-DEA144BAA175}" type="datetimeFigureOut">
              <a:rPr lang="ru-RU" smtClean="0"/>
              <a:pPr/>
              <a:t>08.01.2015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AA7CBA-2DF7-49EA-9CAD-52EF646E1BF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9F395E-17ED-4062-B0BE-DEA144BAA175}" type="datetimeFigureOut">
              <a:rPr lang="ru-RU" smtClean="0"/>
              <a:pPr/>
              <a:t>08.01.2015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AA7CBA-2DF7-49EA-9CAD-52EF646E1BF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alphaModFix amt="99000"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9F395E-17ED-4062-B0BE-DEA144BAA175}" type="datetimeFigureOut">
              <a:rPr lang="ru-RU" smtClean="0"/>
              <a:pPr/>
              <a:t>08.01.2015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AA7CBA-2DF7-49EA-9CAD-52EF646E1BFA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alphaModFix amt="99000"/>
            <a:lum/>
          </a:blip>
          <a:srcRect/>
          <a:stretch>
            <a:fillRect t="-25000" b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685800" y="1124744"/>
            <a:ext cx="7772400" cy="3312367"/>
          </a:xfrm>
        </p:spPr>
        <p:txBody>
          <a:bodyPr>
            <a:normAutofit/>
          </a:bodyPr>
          <a:lstStyle/>
          <a:p>
            <a:r>
              <a:rPr lang="ru-RU" sz="33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reflection blurRad="12700" stA="28000" endPos="45000" dist="1000" dir="5400000" sy="-100000" algn="bl" rotWithShape="0"/>
                </a:effectLst>
                <a:latin typeface="KZ Arial" pitchFamily="34" charset="0"/>
              </a:rPr>
              <a:t>Білім</a:t>
            </a:r>
            <a:r>
              <a:rPr lang="ru-RU" sz="33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reflection blurRad="12700" stA="28000" endPos="45000" dist="1000" dir="5400000" sy="-100000" algn="bl" rotWithShape="0"/>
                </a:effectLst>
                <a:latin typeface="KZ Arial" pitchFamily="34" charset="0"/>
              </a:rPr>
              <a:t> беру </a:t>
            </a:r>
            <a:r>
              <a:rPr lang="ru-RU" sz="33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reflection blurRad="12700" stA="28000" endPos="45000" dist="1000" dir="5400000" sy="-100000" algn="bl" rotWithShape="0"/>
                </a:effectLst>
                <a:latin typeface="KZ Arial" pitchFamily="34" charset="0"/>
              </a:rPr>
              <a:t>парадигмасының мәні және педагогикалық</a:t>
            </a:r>
            <a:r>
              <a:rPr lang="ru-RU" sz="33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reflection blurRad="12700" stA="28000" endPos="45000" dist="1000" dir="5400000" sy="-100000" algn="bl" rotWithShape="0"/>
                </a:effectLst>
                <a:latin typeface="KZ Arial" pitchFamily="34" charset="0"/>
              </a:rPr>
              <a:t/>
            </a:r>
            <a:br>
              <a:rPr lang="ru-RU" sz="33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reflection blurRad="12700" stA="28000" endPos="45000" dist="1000" dir="5400000" sy="-100000" algn="bl" rotWithShape="0"/>
                </a:effectLst>
                <a:latin typeface="KZ Arial" pitchFamily="34" charset="0"/>
              </a:rPr>
            </a:br>
            <a:r>
              <a:rPr lang="ru-RU" sz="33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reflection blurRad="12700" stA="28000" endPos="45000" dist="1000" dir="5400000" sy="-100000" algn="bl" rotWithShape="0"/>
                </a:effectLst>
                <a:latin typeface="KZ Arial" pitchFamily="34" charset="0"/>
              </a:rPr>
              <a:t>өркениет кезеңдері</a:t>
            </a:r>
            <a:endParaRPr lang="ru-RU" sz="33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effectLst>
                <a:glow rad="228600">
                  <a:schemeClr val="accent1">
                    <a:satMod val="175000"/>
                    <a:alpha val="40000"/>
                  </a:schemeClr>
                </a:glow>
                <a:reflection blurRad="12700" stA="28000" endPos="45000" dist="1000" dir="5400000" sy="-100000" algn="bl" rotWithShape="0"/>
              </a:effectLst>
              <a:latin typeface="KZ Arial" pitchFamily="34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xit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from="(ppt_x)" to="(ppt_x+1)" calcmode="lin" valueType="num">
                                      <p:cBhvr>
                                        <p:cTn id="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7" dur="2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8" dur="8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  <p:to>
                                        <p:strVal val="-1.0"/>
                                      </p:to>
                                    </p:se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5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404664"/>
            <a:ext cx="8363272" cy="5976664"/>
          </a:xfrm>
        </p:spPr>
        <p:txBody>
          <a:bodyPr/>
          <a:lstStyle/>
          <a:p>
            <a:pPr algn="just"/>
            <a:r>
              <a:rPr lang="ru-RU" dirty="0" err="1" smtClean="0">
                <a:latin typeface="KZ Times New Roman" pitchFamily="18" charset="0"/>
              </a:rPr>
              <a:t>Бұл парадигмада</a:t>
            </a:r>
            <a:r>
              <a:rPr lang="ru-RU" dirty="0" smtClean="0">
                <a:latin typeface="KZ Times New Roman" pitchFamily="18" charset="0"/>
              </a:rPr>
              <a:t> </a:t>
            </a:r>
            <a:r>
              <a:rPr lang="ru-RU" dirty="0" err="1" smtClean="0">
                <a:latin typeface="KZ Times New Roman" pitchFamily="18" charset="0"/>
              </a:rPr>
              <a:t>бағалау аспектісі</a:t>
            </a:r>
            <a:r>
              <a:rPr lang="ru-RU" dirty="0" smtClean="0">
                <a:latin typeface="KZ Times New Roman" pitchFamily="18" charset="0"/>
              </a:rPr>
              <a:t> «</a:t>
            </a:r>
            <a:r>
              <a:rPr lang="ru-RU" dirty="0" err="1" smtClean="0">
                <a:latin typeface="KZ Times New Roman" pitchFamily="18" charset="0"/>
              </a:rPr>
              <a:t>жойылады</a:t>
            </a:r>
            <a:r>
              <a:rPr lang="ru-RU" dirty="0" smtClean="0">
                <a:latin typeface="KZ Times New Roman" pitchFamily="18" charset="0"/>
              </a:rPr>
              <a:t>», </a:t>
            </a:r>
            <a:r>
              <a:rPr lang="ru-RU" dirty="0" err="1" smtClean="0">
                <a:latin typeface="KZ Times New Roman" pitchFamily="18" charset="0"/>
              </a:rPr>
              <a:t>себебі</a:t>
            </a:r>
            <a:r>
              <a:rPr lang="ru-RU" dirty="0" smtClean="0">
                <a:latin typeface="KZ Times New Roman" pitchFamily="18" charset="0"/>
              </a:rPr>
              <a:t> </a:t>
            </a:r>
            <a:r>
              <a:rPr lang="ru-RU" dirty="0" err="1" smtClean="0">
                <a:latin typeface="KZ Times New Roman" pitchFamily="18" charset="0"/>
              </a:rPr>
              <a:t>бағалау обьектісі</a:t>
            </a:r>
            <a:r>
              <a:rPr lang="ru-RU" dirty="0" smtClean="0">
                <a:latin typeface="KZ Times New Roman" pitchFamily="18" charset="0"/>
              </a:rPr>
              <a:t> </a:t>
            </a:r>
            <a:r>
              <a:rPr lang="ru-RU" dirty="0" err="1" smtClean="0">
                <a:latin typeface="KZ Times New Roman" pitchFamily="18" charset="0"/>
              </a:rPr>
              <a:t>болмайды</a:t>
            </a:r>
            <a:r>
              <a:rPr lang="ru-RU" dirty="0" smtClean="0">
                <a:latin typeface="KZ Times New Roman" pitchFamily="18" charset="0"/>
              </a:rPr>
              <a:t> – </a:t>
            </a:r>
            <a:r>
              <a:rPr lang="ru-RU" dirty="0" err="1" smtClean="0">
                <a:latin typeface="KZ Times New Roman" pitchFamily="18" charset="0"/>
              </a:rPr>
              <a:t>тұлға.</a:t>
            </a:r>
            <a:r>
              <a:rPr lang="ru-RU" dirty="0" smtClean="0">
                <a:latin typeface="KZ Times New Roman" pitchFamily="18" charset="0"/>
              </a:rPr>
              <a:t> </a:t>
            </a:r>
            <a:r>
              <a:rPr lang="ru-RU" dirty="0" err="1" smtClean="0">
                <a:latin typeface="KZ Times New Roman" pitchFamily="18" charset="0"/>
              </a:rPr>
              <a:t>Ол</a:t>
            </a:r>
            <a:r>
              <a:rPr lang="ru-RU" dirty="0" smtClean="0">
                <a:latin typeface="KZ Times New Roman" pitchFamily="18" charset="0"/>
              </a:rPr>
              <a:t> – </a:t>
            </a:r>
            <a:r>
              <a:rPr lang="ru-RU" dirty="0" err="1" smtClean="0">
                <a:latin typeface="KZ Times New Roman" pitchFamily="18" charset="0"/>
              </a:rPr>
              <a:t>біртұтастың бір</a:t>
            </a:r>
            <a:r>
              <a:rPr lang="ru-RU" dirty="0" smtClean="0">
                <a:latin typeface="KZ Times New Roman" pitchFamily="18" charset="0"/>
              </a:rPr>
              <a:t> </a:t>
            </a:r>
            <a:r>
              <a:rPr lang="ru-RU" dirty="0" err="1" smtClean="0">
                <a:latin typeface="KZ Times New Roman" pitchFamily="18" charset="0"/>
              </a:rPr>
              <a:t>бөлігі ретінде</a:t>
            </a:r>
            <a:r>
              <a:rPr lang="ru-RU" dirty="0" smtClean="0">
                <a:latin typeface="KZ Times New Roman" pitchFamily="18" charset="0"/>
              </a:rPr>
              <a:t> </a:t>
            </a:r>
            <a:r>
              <a:rPr lang="ru-RU" dirty="0" err="1" smtClean="0">
                <a:latin typeface="KZ Times New Roman" pitchFamily="18" charset="0"/>
              </a:rPr>
              <a:t>ғана шығады.</a:t>
            </a:r>
            <a:r>
              <a:rPr lang="ru-RU" dirty="0" smtClean="0">
                <a:latin typeface="KZ Times New Roman" pitchFamily="18" charset="0"/>
              </a:rPr>
              <a:t> </a:t>
            </a:r>
          </a:p>
          <a:p>
            <a:pPr algn="just"/>
            <a:r>
              <a:rPr lang="ru-RU" dirty="0" smtClean="0">
                <a:latin typeface="KZ Times New Roman" pitchFamily="18" charset="0"/>
              </a:rPr>
              <a:t>  </a:t>
            </a:r>
            <a:r>
              <a:rPr lang="ru-RU" dirty="0" err="1" smtClean="0">
                <a:latin typeface="KZ Times New Roman" pitchFamily="18" charset="0"/>
              </a:rPr>
              <a:t>Экзоретикалық </a:t>
            </a:r>
            <a:r>
              <a:rPr lang="ru-RU" dirty="0" smtClean="0">
                <a:latin typeface="KZ Times New Roman" pitchFamily="18" charset="0"/>
              </a:rPr>
              <a:t>парадигма </a:t>
            </a:r>
            <a:r>
              <a:rPr lang="ru-RU" dirty="0" err="1" smtClean="0">
                <a:latin typeface="KZ Times New Roman" pitchFamily="18" charset="0"/>
              </a:rPr>
              <a:t>өркениеттерге белгілі</a:t>
            </a:r>
            <a:r>
              <a:rPr lang="ru-RU" dirty="0" smtClean="0">
                <a:latin typeface="KZ Times New Roman" pitchFamily="18" charset="0"/>
              </a:rPr>
              <a:t> </a:t>
            </a:r>
            <a:r>
              <a:rPr lang="ru-RU" dirty="0" err="1" smtClean="0">
                <a:latin typeface="KZ Times New Roman" pitchFamily="18" charset="0"/>
              </a:rPr>
              <a:t>болған</a:t>
            </a:r>
            <a:r>
              <a:rPr lang="ru-RU" dirty="0" smtClean="0">
                <a:latin typeface="KZ Times New Roman" pitchFamily="18" charset="0"/>
              </a:rPr>
              <a:t>: Египет, Вавилон, Индия, </a:t>
            </a:r>
            <a:r>
              <a:rPr lang="ru-RU" dirty="0" err="1" smtClean="0">
                <a:latin typeface="KZ Times New Roman" pitchFamily="18" charset="0"/>
              </a:rPr>
              <a:t>Америкаға.</a:t>
            </a:r>
            <a:r>
              <a:rPr lang="ru-RU" dirty="0" smtClean="0">
                <a:latin typeface="KZ Times New Roman" pitchFamily="18" charset="0"/>
              </a:rPr>
              <a:t> Пифагор, Тибет </a:t>
            </a:r>
            <a:r>
              <a:rPr lang="ru-RU" dirty="0" err="1" smtClean="0">
                <a:latin typeface="KZ Times New Roman" pitchFamily="18" charset="0"/>
              </a:rPr>
              <a:t>ламасы</a:t>
            </a:r>
            <a:r>
              <a:rPr lang="ru-RU" dirty="0" smtClean="0">
                <a:latin typeface="KZ Times New Roman" pitchFamily="18" charset="0"/>
              </a:rPr>
              <a:t>, </a:t>
            </a:r>
            <a:r>
              <a:rPr lang="ru-RU" dirty="0" err="1" smtClean="0">
                <a:latin typeface="KZ Times New Roman" pitchFamily="18" charset="0"/>
              </a:rPr>
              <a:t>проваславтық әулие мектептері</a:t>
            </a:r>
            <a:r>
              <a:rPr lang="ru-RU" dirty="0" smtClean="0">
                <a:latin typeface="KZ Times New Roman" pitchFamily="18" charset="0"/>
              </a:rPr>
              <a:t> осы </a:t>
            </a:r>
            <a:r>
              <a:rPr lang="ru-RU" dirty="0" err="1" smtClean="0">
                <a:latin typeface="KZ Times New Roman" pitchFamily="18" charset="0"/>
              </a:rPr>
              <a:t>парадигмаға негізделсе</a:t>
            </a:r>
            <a:r>
              <a:rPr lang="ru-RU" dirty="0" smtClean="0">
                <a:latin typeface="KZ Times New Roman" pitchFamily="18" charset="0"/>
              </a:rPr>
              <a:t>, </a:t>
            </a:r>
            <a:r>
              <a:rPr lang="ru-RU" dirty="0" err="1" smtClean="0">
                <a:latin typeface="KZ Times New Roman" pitchFamily="18" charset="0"/>
              </a:rPr>
              <a:t>рухани</a:t>
            </a:r>
            <a:r>
              <a:rPr lang="ru-RU" dirty="0" smtClean="0">
                <a:latin typeface="KZ Times New Roman" pitchFamily="18" charset="0"/>
              </a:rPr>
              <a:t> </a:t>
            </a:r>
            <a:r>
              <a:rPr lang="ru-RU" dirty="0" err="1" smtClean="0">
                <a:latin typeface="KZ Times New Roman" pitchFamily="18" charset="0"/>
              </a:rPr>
              <a:t>дәстүрді алып</a:t>
            </a:r>
            <a:r>
              <a:rPr lang="ru-RU" dirty="0" smtClean="0">
                <a:latin typeface="KZ Times New Roman" pitchFamily="18" charset="0"/>
              </a:rPr>
              <a:t> </a:t>
            </a:r>
            <a:r>
              <a:rPr lang="ru-RU" dirty="0" err="1" smtClean="0">
                <a:latin typeface="KZ Times New Roman" pitchFamily="18" charset="0"/>
              </a:rPr>
              <a:t>жүрушілер экзотерикалық механиканы</a:t>
            </a:r>
            <a:r>
              <a:rPr lang="ru-RU" dirty="0" smtClean="0">
                <a:latin typeface="KZ Times New Roman" pitchFamily="18" charset="0"/>
              </a:rPr>
              <a:t> </a:t>
            </a:r>
            <a:r>
              <a:rPr lang="ru-RU" dirty="0" err="1" smtClean="0">
                <a:latin typeface="KZ Times New Roman" pitchFamily="18" charset="0"/>
              </a:rPr>
              <a:t>игере</a:t>
            </a:r>
            <a:r>
              <a:rPr lang="ru-RU" dirty="0" smtClean="0">
                <a:latin typeface="KZ Times New Roman" pitchFamily="18" charset="0"/>
              </a:rPr>
              <a:t> </a:t>
            </a:r>
            <a:r>
              <a:rPr lang="ru-RU" dirty="0" err="1" smtClean="0">
                <a:latin typeface="KZ Times New Roman" pitchFamily="18" charset="0"/>
              </a:rPr>
              <a:t>білген</a:t>
            </a:r>
            <a:r>
              <a:rPr lang="ru-RU" dirty="0" smtClean="0">
                <a:latin typeface="KZ Times New Roman" pitchFamily="18" charset="0"/>
              </a:rPr>
              <a:t> </a:t>
            </a:r>
            <a:r>
              <a:rPr lang="ru-RU" dirty="0" err="1" smtClean="0">
                <a:latin typeface="KZ Times New Roman" pitchFamily="18" charset="0"/>
              </a:rPr>
              <a:t>деп</a:t>
            </a:r>
            <a:r>
              <a:rPr lang="ru-RU" dirty="0" smtClean="0">
                <a:latin typeface="KZ Times New Roman" pitchFamily="18" charset="0"/>
              </a:rPr>
              <a:t> </a:t>
            </a:r>
            <a:r>
              <a:rPr lang="ru-RU" dirty="0" err="1" smtClean="0">
                <a:latin typeface="KZ Times New Roman" pitchFamily="18" charset="0"/>
              </a:rPr>
              <a:t>көрсетіледі</a:t>
            </a:r>
            <a:r>
              <a:rPr lang="ru-RU" dirty="0" smtClean="0">
                <a:latin typeface="KZ Times New Roman" pitchFamily="18" charset="0"/>
              </a:rPr>
              <a:t>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err="1" smtClean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KZ Times New Roman" pitchFamily="18" charset="0"/>
              </a:rPr>
              <a:t>Дәстүрлі-консервативтік </a:t>
            </a:r>
            <a:r>
              <a:rPr lang="ru-RU" dirty="0" smtClean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KZ Times New Roman" pitchFamily="18" charset="0"/>
              </a:rPr>
              <a:t>(</a:t>
            </a:r>
            <a:r>
              <a:rPr lang="ru-RU" dirty="0" err="1" smtClean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KZ Times New Roman" pitchFamily="18" charset="0"/>
              </a:rPr>
              <a:t>білімдік</a:t>
            </a:r>
            <a:r>
              <a:rPr lang="ru-RU" dirty="0" smtClean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KZ Times New Roman" pitchFamily="18" charset="0"/>
              </a:rPr>
              <a:t>)  парадигма</a:t>
            </a:r>
            <a:endParaRPr lang="ru-RU" dirty="0">
              <a:ln>
                <a:solidFill>
                  <a:sysClr val="windowText" lastClr="000000"/>
                </a:solidFill>
              </a:ln>
              <a:solidFill>
                <a:sysClr val="windowText" lastClr="000000"/>
              </a:solidFill>
              <a:latin typeface="KZ 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algn="just"/>
            <a:r>
              <a:rPr lang="ru-RU" dirty="0" err="1" smtClean="0">
                <a:latin typeface="KZ Times New Roman" pitchFamily="18" charset="0"/>
              </a:rPr>
              <a:t>Бұл </a:t>
            </a:r>
            <a:r>
              <a:rPr lang="ru-RU" dirty="0" smtClean="0">
                <a:latin typeface="KZ Times New Roman" pitchFamily="18" charset="0"/>
              </a:rPr>
              <a:t>парадигма </a:t>
            </a:r>
            <a:r>
              <a:rPr lang="ru-RU" dirty="0" err="1" smtClean="0">
                <a:latin typeface="KZ Times New Roman" pitchFamily="18" charset="0"/>
              </a:rPr>
              <a:t>негізінде</a:t>
            </a:r>
            <a:r>
              <a:rPr lang="ru-RU" dirty="0" smtClean="0">
                <a:latin typeface="KZ Times New Roman" pitchFamily="18" charset="0"/>
              </a:rPr>
              <a:t>  «</a:t>
            </a:r>
            <a:r>
              <a:rPr lang="ru-RU" dirty="0" err="1" smtClean="0">
                <a:latin typeface="KZ Times New Roman" pitchFamily="18" charset="0"/>
              </a:rPr>
              <a:t>жинақтау</a:t>
            </a:r>
            <a:r>
              <a:rPr lang="ru-RU" dirty="0" smtClean="0">
                <a:latin typeface="KZ Times New Roman" pitchFamily="18" charset="0"/>
              </a:rPr>
              <a:t>» </a:t>
            </a:r>
            <a:r>
              <a:rPr lang="ru-RU" dirty="0" err="1" smtClean="0">
                <a:latin typeface="KZ Times New Roman" pitchFamily="18" charset="0"/>
              </a:rPr>
              <a:t>идеясы</a:t>
            </a:r>
            <a:r>
              <a:rPr lang="ru-RU" dirty="0" smtClean="0">
                <a:latin typeface="KZ Times New Roman" pitchFamily="18" charset="0"/>
              </a:rPr>
              <a:t>, </a:t>
            </a:r>
            <a:r>
              <a:rPr lang="ru-RU" dirty="0" err="1" smtClean="0">
                <a:latin typeface="KZ Times New Roman" pitchFamily="18" charset="0"/>
              </a:rPr>
              <a:t>яғни мектептің </a:t>
            </a:r>
            <a:r>
              <a:rPr lang="ru-RU" dirty="0" smtClean="0">
                <a:latin typeface="KZ Times New Roman" pitchFamily="18" charset="0"/>
              </a:rPr>
              <a:t>«</a:t>
            </a:r>
            <a:r>
              <a:rPr lang="ru-RU" dirty="0" err="1" smtClean="0">
                <a:latin typeface="KZ Times New Roman" pitchFamily="18" charset="0"/>
              </a:rPr>
              <a:t>жинақтаушы</a:t>
            </a:r>
            <a:r>
              <a:rPr lang="ru-RU" dirty="0" smtClean="0">
                <a:latin typeface="KZ Times New Roman" pitchFamily="18" charset="0"/>
              </a:rPr>
              <a:t>», </a:t>
            </a:r>
            <a:r>
              <a:rPr lang="ru-RU" dirty="0" err="1" smtClean="0">
                <a:latin typeface="KZ Times New Roman" pitchFamily="18" charset="0"/>
              </a:rPr>
              <a:t>консервативтік</a:t>
            </a:r>
            <a:r>
              <a:rPr lang="ru-RU" dirty="0" smtClean="0">
                <a:latin typeface="KZ Times New Roman" pitchFamily="18" charset="0"/>
              </a:rPr>
              <a:t> </a:t>
            </a:r>
            <a:r>
              <a:rPr lang="ru-RU" dirty="0" err="1" smtClean="0">
                <a:latin typeface="KZ Times New Roman" pitchFamily="18" charset="0"/>
              </a:rPr>
              <a:t>идеясы</a:t>
            </a:r>
            <a:r>
              <a:rPr lang="ru-RU" dirty="0" smtClean="0">
                <a:latin typeface="KZ Times New Roman" pitchFamily="18" charset="0"/>
              </a:rPr>
              <a:t> </a:t>
            </a:r>
            <a:r>
              <a:rPr lang="ru-RU" dirty="0" err="1" smtClean="0">
                <a:latin typeface="KZ Times New Roman" pitchFamily="18" charset="0"/>
              </a:rPr>
              <a:t>жатыр</a:t>
            </a:r>
            <a:r>
              <a:rPr lang="ru-RU" dirty="0" smtClean="0">
                <a:latin typeface="KZ Times New Roman" pitchFamily="18" charset="0"/>
              </a:rPr>
              <a:t>. </a:t>
            </a:r>
            <a:r>
              <a:rPr lang="ru-RU" dirty="0" err="1" smtClean="0">
                <a:latin typeface="KZ Times New Roman" pitchFamily="18" charset="0"/>
              </a:rPr>
              <a:t>Оның мақсаты болып</a:t>
            </a:r>
            <a:r>
              <a:rPr lang="ru-RU" dirty="0" smtClean="0">
                <a:latin typeface="KZ Times New Roman" pitchFamily="18" charset="0"/>
              </a:rPr>
              <a:t> </a:t>
            </a:r>
            <a:r>
              <a:rPr lang="ru-RU" dirty="0" err="1" smtClean="0">
                <a:latin typeface="KZ Times New Roman" pitchFamily="18" charset="0"/>
              </a:rPr>
              <a:t>жас</a:t>
            </a:r>
            <a:r>
              <a:rPr lang="ru-RU" dirty="0" smtClean="0">
                <a:latin typeface="KZ Times New Roman" pitchFamily="18" charset="0"/>
              </a:rPr>
              <a:t> </a:t>
            </a:r>
            <a:r>
              <a:rPr lang="kk-KZ" dirty="0" err="1" smtClean="0">
                <a:latin typeface="KZ Times New Roman" pitchFamily="18" charset="0"/>
              </a:rPr>
              <a:t>ұ</a:t>
            </a:r>
            <a:r>
              <a:rPr lang="ru-RU" dirty="0" err="1" smtClean="0">
                <a:latin typeface="KZ Times New Roman" pitchFamily="18" charset="0"/>
              </a:rPr>
              <a:t>рпаққа  мәдени мұраны </a:t>
            </a:r>
            <a:r>
              <a:rPr lang="ru-RU" dirty="0" smtClean="0">
                <a:latin typeface="KZ Times New Roman" pitchFamily="18" charset="0"/>
              </a:rPr>
              <a:t>, </a:t>
            </a:r>
            <a:r>
              <a:rPr lang="ru-RU" dirty="0" err="1" smtClean="0">
                <a:latin typeface="KZ Times New Roman" pitchFamily="18" charset="0"/>
              </a:rPr>
              <a:t>идеалды</a:t>
            </a:r>
            <a:r>
              <a:rPr lang="ru-RU" dirty="0" smtClean="0">
                <a:latin typeface="KZ Times New Roman" pitchFamily="18" charset="0"/>
              </a:rPr>
              <a:t> </a:t>
            </a:r>
            <a:r>
              <a:rPr lang="ru-RU" dirty="0" err="1" smtClean="0">
                <a:latin typeface="KZ Times New Roman" pitchFamily="18" charset="0"/>
              </a:rPr>
              <a:t>және құндылықтарды (олардың индивидуалды</a:t>
            </a:r>
            <a:r>
              <a:rPr lang="ru-RU" dirty="0" smtClean="0">
                <a:latin typeface="KZ Times New Roman" pitchFamily="18" charset="0"/>
              </a:rPr>
              <a:t> </a:t>
            </a:r>
            <a:r>
              <a:rPr lang="ru-RU" dirty="0" err="1" smtClean="0">
                <a:latin typeface="KZ Times New Roman" pitchFamily="18" charset="0"/>
              </a:rPr>
              <a:t>дамуы</a:t>
            </a:r>
            <a:r>
              <a:rPr lang="ru-RU" dirty="0" smtClean="0">
                <a:latin typeface="KZ Times New Roman" pitchFamily="18" charset="0"/>
              </a:rPr>
              <a:t> мен </a:t>
            </a:r>
            <a:r>
              <a:rPr lang="ru-RU" dirty="0" err="1" smtClean="0">
                <a:latin typeface="KZ Times New Roman" pitchFamily="18" charset="0"/>
              </a:rPr>
              <a:t>әлеуметтік тәртіпті сақауы үшін нлес</a:t>
            </a:r>
            <a:r>
              <a:rPr lang="ru-RU" dirty="0" smtClean="0">
                <a:latin typeface="KZ Times New Roman" pitchFamily="18" charset="0"/>
              </a:rPr>
              <a:t> </a:t>
            </a:r>
            <a:r>
              <a:rPr lang="ru-RU" dirty="0" err="1" smtClean="0">
                <a:latin typeface="KZ Times New Roman" pitchFamily="18" charset="0"/>
              </a:rPr>
              <a:t>қосатын </a:t>
            </a:r>
            <a:r>
              <a:rPr lang="ru-RU" dirty="0" smtClean="0">
                <a:latin typeface="KZ Times New Roman" pitchFamily="18" charset="0"/>
              </a:rPr>
              <a:t>) беру мен оны </a:t>
            </a:r>
            <a:r>
              <a:rPr lang="ru-RU" dirty="0" err="1" smtClean="0">
                <a:latin typeface="KZ Times New Roman" pitchFamily="18" charset="0"/>
              </a:rPr>
              <a:t>сақтау табылады</a:t>
            </a:r>
            <a:r>
              <a:rPr lang="ru-RU" dirty="0" smtClean="0">
                <a:latin typeface="KZ Times New Roman" pitchFamily="18" charset="0"/>
              </a:rPr>
              <a:t>. </a:t>
            </a:r>
            <a:r>
              <a:rPr lang="ru-RU" dirty="0" err="1" smtClean="0">
                <a:latin typeface="KZ Times New Roman" pitchFamily="18" charset="0"/>
              </a:rPr>
              <a:t>Сондықтан мектеп</a:t>
            </a:r>
            <a:r>
              <a:rPr lang="ru-RU" dirty="0" smtClean="0">
                <a:latin typeface="KZ Times New Roman" pitchFamily="18" charset="0"/>
              </a:rPr>
              <a:t> </a:t>
            </a:r>
            <a:r>
              <a:rPr lang="ru-RU" dirty="0" err="1" smtClean="0">
                <a:latin typeface="KZ Times New Roman" pitchFamily="18" charset="0"/>
              </a:rPr>
              <a:t>бағдарламаларының  мазмұны базалық, уақытпен сыналған  білімдерден</a:t>
            </a:r>
            <a:r>
              <a:rPr lang="ru-RU" dirty="0" smtClean="0">
                <a:latin typeface="KZ Times New Roman" pitchFamily="18" charset="0"/>
              </a:rPr>
              <a:t> , </a:t>
            </a:r>
            <a:r>
              <a:rPr lang="ru-RU" dirty="0" err="1" smtClean="0">
                <a:latin typeface="KZ Times New Roman" pitchFamily="18" charset="0"/>
              </a:rPr>
              <a:t>дағдылардан тұруы қажет, ол</a:t>
            </a:r>
            <a:r>
              <a:rPr lang="ru-RU" dirty="0" smtClean="0">
                <a:latin typeface="KZ Times New Roman" pitchFamily="18" charset="0"/>
              </a:rPr>
              <a:t> </a:t>
            </a:r>
            <a:r>
              <a:rPr lang="ru-RU" dirty="0" err="1" smtClean="0">
                <a:latin typeface="KZ Times New Roman" pitchFamily="18" charset="0"/>
              </a:rPr>
              <a:t>балаға функционалдық  сауаттылық </a:t>
            </a:r>
            <a:r>
              <a:rPr lang="ru-RU" dirty="0" smtClean="0">
                <a:latin typeface="KZ Times New Roman" pitchFamily="18" charset="0"/>
              </a:rPr>
              <a:t>пен </a:t>
            </a:r>
            <a:r>
              <a:rPr lang="ru-RU" dirty="0" err="1" smtClean="0">
                <a:latin typeface="KZ Times New Roman" pitchFamily="18" charset="0"/>
              </a:rPr>
              <a:t>әлеуметтік қасиет береді</a:t>
            </a:r>
            <a:r>
              <a:rPr lang="ru-RU" dirty="0" smtClean="0">
                <a:latin typeface="KZ Times New Roman" pitchFamily="18" charset="0"/>
              </a:rPr>
              <a:t>. </a:t>
            </a:r>
            <a:r>
              <a:rPr lang="ru-RU" dirty="0" err="1" smtClean="0">
                <a:latin typeface="KZ Times New Roman" pitchFamily="18" charset="0"/>
              </a:rPr>
              <a:t>Бұл академиялық бағыт  мектепті</a:t>
            </a:r>
            <a:r>
              <a:rPr lang="ru-RU" dirty="0" smtClean="0">
                <a:latin typeface="KZ Times New Roman" pitchFamily="18" charset="0"/>
              </a:rPr>
              <a:t> </a:t>
            </a:r>
            <a:r>
              <a:rPr lang="ru-RU" dirty="0" err="1" smtClean="0">
                <a:latin typeface="KZ Times New Roman" pitchFamily="18" charset="0"/>
              </a:rPr>
              <a:t>өмірмен байланыстырмайды</a:t>
            </a:r>
            <a:r>
              <a:rPr lang="ru-RU" dirty="0" smtClean="0">
                <a:latin typeface="KZ Times New Roman" pitchFamily="18" charset="0"/>
              </a:rPr>
              <a:t>. </a:t>
            </a:r>
          </a:p>
          <a:p>
            <a:endParaRPr lang="ru-RU" dirty="0"/>
          </a:p>
        </p:txBody>
      </p:sp>
    </p:spTree>
  </p:cSld>
  <p:clrMapOvr>
    <a:masterClrMapping/>
  </p:clrMapOvr>
  <p:transition>
    <p:plu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800" decel="100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0"/>
            <a:ext cx="8424936" cy="1417638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latin typeface="KZ Times New Roman" pitchFamily="18" charset="0"/>
              </a:rPr>
              <a:t/>
            </a:r>
            <a:br>
              <a:rPr lang="ru-RU" dirty="0" smtClean="0">
                <a:latin typeface="KZ Times New Roman" pitchFamily="18" charset="0"/>
              </a:rPr>
            </a:br>
            <a:r>
              <a:rPr lang="ru-RU" dirty="0" err="1" smtClean="0">
                <a:ln>
                  <a:solidFill>
                    <a:sysClr val="windowText" lastClr="000000"/>
                  </a:solidFill>
                </a:ln>
                <a:latin typeface="KZ Times New Roman" pitchFamily="18" charset="0"/>
              </a:rPr>
              <a:t>Дәстүрлі-консервативтік </a:t>
            </a:r>
            <a:r>
              <a:rPr lang="ru-RU" dirty="0" smtClean="0">
                <a:ln>
                  <a:solidFill>
                    <a:sysClr val="windowText" lastClr="000000"/>
                  </a:solidFill>
                </a:ln>
                <a:latin typeface="KZ Times New Roman" pitchFamily="18" charset="0"/>
              </a:rPr>
              <a:t>(</a:t>
            </a:r>
            <a:r>
              <a:rPr lang="ru-RU" dirty="0" err="1" smtClean="0">
                <a:ln>
                  <a:solidFill>
                    <a:sysClr val="windowText" lastClr="000000"/>
                  </a:solidFill>
                </a:ln>
                <a:latin typeface="KZ Times New Roman" pitchFamily="18" charset="0"/>
              </a:rPr>
              <a:t>білімдік</a:t>
            </a:r>
            <a:r>
              <a:rPr lang="ru-RU" dirty="0" smtClean="0">
                <a:ln>
                  <a:solidFill>
                    <a:sysClr val="windowText" lastClr="000000"/>
                  </a:solidFill>
                </a:ln>
                <a:latin typeface="KZ Times New Roman" pitchFamily="18" charset="0"/>
              </a:rPr>
              <a:t>)  парадигма </a:t>
            </a:r>
            <a:r>
              <a:rPr lang="ru-RU" dirty="0" err="1" smtClean="0">
                <a:ln>
                  <a:solidFill>
                    <a:sysClr val="windowText" lastClr="000000"/>
                  </a:solidFill>
                </a:ln>
                <a:latin typeface="KZ Times New Roman" pitchFamily="18" charset="0"/>
              </a:rPr>
              <a:t>үш </a:t>
            </a:r>
            <a:r>
              <a:rPr lang="ru-RU" dirty="0" smtClean="0">
                <a:ln>
                  <a:solidFill>
                    <a:sysClr val="windowText" lastClr="000000"/>
                  </a:solidFill>
                </a:ln>
                <a:latin typeface="KZ Times New Roman" pitchFamily="18" charset="0"/>
              </a:rPr>
              <a:t>постулаты </a:t>
            </a:r>
            <a:r>
              <a:rPr lang="ru-RU" dirty="0" err="1" smtClean="0">
                <a:ln>
                  <a:solidFill>
                    <a:sysClr val="windowText" lastClr="000000"/>
                  </a:solidFill>
                </a:ln>
                <a:latin typeface="KZ Times New Roman" pitchFamily="18" charset="0"/>
              </a:rPr>
              <a:t>бөлінеді</a:t>
            </a:r>
            <a:r>
              <a:rPr lang="ru-RU" dirty="0" smtClean="0">
                <a:ln>
                  <a:solidFill>
                    <a:sysClr val="windowText" lastClr="000000"/>
                  </a:solidFill>
                </a:ln>
                <a:latin typeface="KZ Times New Roman" pitchFamily="18" charset="0"/>
              </a:rPr>
              <a:t>:</a:t>
            </a:r>
            <a:br>
              <a:rPr lang="ru-RU" dirty="0" smtClean="0">
                <a:ln>
                  <a:solidFill>
                    <a:sysClr val="windowText" lastClr="000000"/>
                  </a:solidFill>
                </a:ln>
                <a:latin typeface="KZ Times New Roman" pitchFamily="18" charset="0"/>
              </a:rPr>
            </a:br>
            <a:endParaRPr lang="ru-RU" dirty="0">
              <a:ln>
                <a:solidFill>
                  <a:sysClr val="windowText" lastClr="000000"/>
                </a:solidFill>
              </a:ln>
              <a:latin typeface="KZ 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1600200"/>
            <a:ext cx="8496944" cy="4997152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ru-RU" dirty="0" err="1" smtClean="0">
                <a:latin typeface="KZ Times New Roman" pitchFamily="18" charset="0"/>
              </a:rPr>
              <a:t>Бірінші</a:t>
            </a:r>
            <a:r>
              <a:rPr lang="ru-RU" dirty="0" smtClean="0">
                <a:latin typeface="KZ Times New Roman" pitchFamily="18" charset="0"/>
              </a:rPr>
              <a:t> постулат – </a:t>
            </a:r>
            <a:r>
              <a:rPr lang="ru-RU" dirty="0" err="1" smtClean="0">
                <a:latin typeface="KZ Times New Roman" pitchFamily="18" charset="0"/>
              </a:rPr>
              <a:t>білім</a:t>
            </a:r>
            <a:r>
              <a:rPr lang="ru-RU" dirty="0" smtClean="0">
                <a:latin typeface="KZ Times New Roman" pitchFamily="18" charset="0"/>
              </a:rPr>
              <a:t> </a:t>
            </a:r>
            <a:r>
              <a:rPr lang="ru-RU" dirty="0" err="1" smtClean="0">
                <a:latin typeface="KZ Times New Roman" pitchFamily="18" charset="0"/>
              </a:rPr>
              <a:t>берудің негізінде</a:t>
            </a:r>
            <a:r>
              <a:rPr lang="ru-RU" dirty="0" smtClean="0">
                <a:latin typeface="KZ Times New Roman" pitchFamily="18" charset="0"/>
              </a:rPr>
              <a:t> </a:t>
            </a:r>
            <a:r>
              <a:rPr lang="ru-RU" dirty="0" err="1" smtClean="0">
                <a:latin typeface="KZ Times New Roman" pitchFamily="18" charset="0"/>
              </a:rPr>
              <a:t>базалық  білім</a:t>
            </a:r>
            <a:r>
              <a:rPr lang="ru-RU" dirty="0" smtClean="0">
                <a:latin typeface="KZ Times New Roman" pitchFamily="18" charset="0"/>
              </a:rPr>
              <a:t> </a:t>
            </a:r>
            <a:r>
              <a:rPr lang="ru-RU" dirty="0" err="1" smtClean="0">
                <a:latin typeface="KZ Times New Roman" pitchFamily="18" charset="0"/>
              </a:rPr>
              <a:t>және сәйкес дағды </a:t>
            </a:r>
            <a:r>
              <a:rPr lang="ru-RU" dirty="0" smtClean="0">
                <a:latin typeface="KZ Times New Roman" pitchFamily="18" charset="0"/>
              </a:rPr>
              <a:t>мен </a:t>
            </a:r>
            <a:r>
              <a:rPr lang="ru-RU" dirty="0" err="1" smtClean="0">
                <a:latin typeface="KZ Times New Roman" pitchFamily="18" charset="0"/>
              </a:rPr>
              <a:t>оқу әдістері</a:t>
            </a:r>
            <a:r>
              <a:rPr lang="ru-RU" dirty="0" smtClean="0">
                <a:latin typeface="KZ Times New Roman" pitchFamily="18" charset="0"/>
              </a:rPr>
              <a:t>, </a:t>
            </a:r>
            <a:r>
              <a:rPr lang="ru-RU" dirty="0" err="1" smtClean="0">
                <a:latin typeface="KZ Times New Roman" pitchFamily="18" charset="0"/>
              </a:rPr>
              <a:t>біліктер</a:t>
            </a:r>
            <a:r>
              <a:rPr lang="ru-RU" dirty="0" smtClean="0">
                <a:latin typeface="KZ Times New Roman" pitchFamily="18" charset="0"/>
              </a:rPr>
              <a:t> </a:t>
            </a:r>
            <a:r>
              <a:rPr lang="ru-RU" dirty="0" err="1" smtClean="0">
                <a:latin typeface="KZ Times New Roman" pitchFamily="18" charset="0"/>
              </a:rPr>
              <a:t>болуы</a:t>
            </a:r>
            <a:r>
              <a:rPr lang="ru-RU" dirty="0" smtClean="0">
                <a:latin typeface="KZ Times New Roman" pitchFamily="18" charset="0"/>
              </a:rPr>
              <a:t> </a:t>
            </a:r>
            <a:r>
              <a:rPr lang="ru-RU" dirty="0" err="1" smtClean="0">
                <a:latin typeface="KZ Times New Roman" pitchFamily="18" charset="0"/>
              </a:rPr>
              <a:t>керек</a:t>
            </a:r>
            <a:r>
              <a:rPr lang="ru-RU" dirty="0" smtClean="0">
                <a:latin typeface="KZ Times New Roman" pitchFamily="18" charset="0"/>
              </a:rPr>
              <a:t>;</a:t>
            </a:r>
          </a:p>
          <a:p>
            <a:pPr algn="just"/>
            <a:r>
              <a:rPr lang="ru-RU" dirty="0" smtClean="0">
                <a:latin typeface="KZ Times New Roman" pitchFamily="18" charset="0"/>
              </a:rPr>
              <a:t> </a:t>
            </a:r>
            <a:r>
              <a:rPr lang="ru-RU" dirty="0" err="1" smtClean="0">
                <a:latin typeface="KZ Times New Roman" pitchFamily="18" charset="0"/>
              </a:rPr>
              <a:t>Екінші</a:t>
            </a:r>
            <a:r>
              <a:rPr lang="ru-RU" dirty="0" smtClean="0">
                <a:latin typeface="KZ Times New Roman" pitchFamily="18" charset="0"/>
              </a:rPr>
              <a:t> постулат – </a:t>
            </a:r>
            <a:r>
              <a:rPr lang="ru-RU" dirty="0" err="1" smtClean="0">
                <a:latin typeface="KZ Times New Roman" pitchFamily="18" charset="0"/>
              </a:rPr>
              <a:t>білім</a:t>
            </a:r>
            <a:r>
              <a:rPr lang="ru-RU" dirty="0" smtClean="0">
                <a:latin typeface="KZ Times New Roman" pitchFamily="18" charset="0"/>
              </a:rPr>
              <a:t> </a:t>
            </a:r>
            <a:r>
              <a:rPr lang="ru-RU" dirty="0" err="1" smtClean="0">
                <a:latin typeface="KZ Times New Roman" pitchFamily="18" charset="0"/>
              </a:rPr>
              <a:t>берудің мазмұнын нағыз маңызды және қажетті білімдер</a:t>
            </a:r>
            <a:r>
              <a:rPr lang="ru-RU" dirty="0" smtClean="0">
                <a:latin typeface="KZ Times New Roman" pitchFamily="18" charset="0"/>
              </a:rPr>
              <a:t> </a:t>
            </a:r>
            <a:r>
              <a:rPr lang="ru-RU" dirty="0" err="1" smtClean="0">
                <a:latin typeface="KZ Times New Roman" pitchFamily="18" charset="0"/>
              </a:rPr>
              <a:t>құрау керек</a:t>
            </a:r>
            <a:r>
              <a:rPr lang="ru-RU" dirty="0" smtClean="0">
                <a:latin typeface="KZ Times New Roman" pitchFamily="18" charset="0"/>
              </a:rPr>
              <a:t>. </a:t>
            </a:r>
            <a:r>
              <a:rPr lang="ru-RU" dirty="0" err="1" smtClean="0">
                <a:latin typeface="KZ Times New Roman" pitchFamily="18" charset="0"/>
              </a:rPr>
              <a:t>Білім</a:t>
            </a:r>
            <a:r>
              <a:rPr lang="ru-RU" dirty="0" smtClean="0">
                <a:latin typeface="KZ Times New Roman" pitchFamily="18" charset="0"/>
              </a:rPr>
              <a:t> беру </a:t>
            </a:r>
            <a:r>
              <a:rPr lang="ru-RU" dirty="0" err="1" smtClean="0">
                <a:latin typeface="KZ Times New Roman" pitchFamily="18" charset="0"/>
              </a:rPr>
              <a:t>жүйесі академиялық сипатта</a:t>
            </a:r>
            <a:r>
              <a:rPr lang="ru-RU" dirty="0" smtClean="0">
                <a:latin typeface="KZ Times New Roman" pitchFamily="18" charset="0"/>
              </a:rPr>
              <a:t> </a:t>
            </a:r>
            <a:r>
              <a:rPr lang="ru-RU" dirty="0" err="1" smtClean="0">
                <a:latin typeface="KZ Times New Roman" pitchFamily="18" charset="0"/>
              </a:rPr>
              <a:t>болады</a:t>
            </a:r>
            <a:r>
              <a:rPr lang="ru-RU" dirty="0" smtClean="0">
                <a:latin typeface="KZ Times New Roman" pitchFamily="18" charset="0"/>
              </a:rPr>
              <a:t>, </a:t>
            </a:r>
            <a:r>
              <a:rPr lang="ru-RU" dirty="0" err="1" smtClean="0">
                <a:latin typeface="KZ Times New Roman" pitchFamily="18" charset="0"/>
              </a:rPr>
              <a:t>ғылымның базалық салаларына</a:t>
            </a:r>
            <a:r>
              <a:rPr lang="ru-RU" dirty="0" smtClean="0">
                <a:latin typeface="KZ Times New Roman" pitchFamily="18" charset="0"/>
              </a:rPr>
              <a:t> </a:t>
            </a:r>
            <a:r>
              <a:rPr lang="ru-RU" dirty="0" err="1" smtClean="0">
                <a:latin typeface="KZ Times New Roman" pitchFamily="18" charset="0"/>
              </a:rPr>
              <a:t>бағытталуы қажет</a:t>
            </a:r>
            <a:r>
              <a:rPr lang="ru-RU" dirty="0" smtClean="0">
                <a:latin typeface="KZ Times New Roman" pitchFamily="18" charset="0"/>
              </a:rPr>
              <a:t>. </a:t>
            </a:r>
          </a:p>
          <a:p>
            <a:pPr algn="just"/>
            <a:r>
              <a:rPr lang="ru-RU" dirty="0" smtClean="0">
                <a:latin typeface="KZ Times New Roman" pitchFamily="18" charset="0"/>
              </a:rPr>
              <a:t> </a:t>
            </a:r>
            <a:r>
              <a:rPr lang="ru-RU" dirty="0" err="1" smtClean="0">
                <a:latin typeface="KZ Times New Roman" pitchFamily="18" charset="0"/>
              </a:rPr>
              <a:t>Үшіншісі </a:t>
            </a:r>
            <a:r>
              <a:rPr lang="ru-RU" dirty="0" smtClean="0">
                <a:latin typeface="KZ Times New Roman" pitchFamily="18" charset="0"/>
              </a:rPr>
              <a:t>– </a:t>
            </a:r>
            <a:r>
              <a:rPr lang="ru-RU" dirty="0" err="1" smtClean="0">
                <a:latin typeface="KZ Times New Roman" pitchFamily="18" charset="0"/>
              </a:rPr>
              <a:t>гуманистикалық </a:t>
            </a:r>
            <a:r>
              <a:rPr lang="ru-RU" dirty="0" smtClean="0">
                <a:latin typeface="KZ Times New Roman" pitchFamily="18" charset="0"/>
              </a:rPr>
              <a:t>, </a:t>
            </a:r>
            <a:r>
              <a:rPr lang="ru-RU" dirty="0" err="1" smtClean="0">
                <a:latin typeface="KZ Times New Roman" pitchFamily="18" charset="0"/>
              </a:rPr>
              <a:t>мұнда </a:t>
            </a:r>
            <a:r>
              <a:rPr lang="ru-RU" dirty="0" smtClean="0">
                <a:latin typeface="KZ Times New Roman" pitchFamily="18" charset="0"/>
              </a:rPr>
              <a:t>баса </a:t>
            </a:r>
            <a:r>
              <a:rPr lang="ru-RU" dirty="0" err="1" smtClean="0">
                <a:latin typeface="KZ Times New Roman" pitchFamily="18" charset="0"/>
              </a:rPr>
              <a:t>назарды</a:t>
            </a:r>
            <a:r>
              <a:rPr lang="ru-RU" dirty="0" smtClean="0">
                <a:latin typeface="KZ Times New Roman" pitchFamily="18" charset="0"/>
              </a:rPr>
              <a:t> </a:t>
            </a:r>
            <a:r>
              <a:rPr lang="ru-RU" dirty="0" err="1" smtClean="0">
                <a:latin typeface="KZ Times New Roman" pitchFamily="18" charset="0"/>
              </a:rPr>
              <a:t>этикалық</a:t>
            </a:r>
            <a:r>
              <a:rPr lang="ru-RU" dirty="0" smtClean="0">
                <a:latin typeface="KZ Times New Roman" pitchFamily="18" charset="0"/>
              </a:rPr>
              <a:t>, </a:t>
            </a:r>
            <a:r>
              <a:rPr lang="ru-RU" dirty="0" err="1" smtClean="0">
                <a:latin typeface="KZ Times New Roman" pitchFamily="18" charset="0"/>
              </a:rPr>
              <a:t>яғни жалпы</a:t>
            </a:r>
            <a:r>
              <a:rPr lang="ru-RU" dirty="0" smtClean="0">
                <a:latin typeface="KZ Times New Roman" pitchFamily="18" charset="0"/>
              </a:rPr>
              <a:t> </a:t>
            </a:r>
            <a:r>
              <a:rPr lang="ru-RU" dirty="0" err="1" smtClean="0">
                <a:latin typeface="KZ Times New Roman" pitchFamily="18" charset="0"/>
              </a:rPr>
              <a:t>адамзаттық құндылықтарға аудару</a:t>
            </a:r>
            <a:r>
              <a:rPr lang="ru-RU" dirty="0" smtClean="0">
                <a:latin typeface="KZ Times New Roman" pitchFamily="18" charset="0"/>
              </a:rPr>
              <a:t> </a:t>
            </a:r>
            <a:r>
              <a:rPr lang="ru-RU" dirty="0" err="1" smtClean="0">
                <a:latin typeface="KZ Times New Roman" pitchFamily="18" charset="0"/>
              </a:rPr>
              <a:t>қажет</a:t>
            </a:r>
            <a:r>
              <a:rPr lang="ru-RU" dirty="0" smtClean="0">
                <a:latin typeface="KZ Times New Roman" pitchFamily="18" charset="0"/>
              </a:rPr>
              <a:t>.</a:t>
            </a:r>
          </a:p>
          <a:p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800" dirty="0" err="1" smtClean="0">
                <a:ln>
                  <a:solidFill>
                    <a:schemeClr val="accent4">
                      <a:lumMod val="50000"/>
                    </a:schemeClr>
                  </a:solidFill>
                </a:ln>
                <a:latin typeface="KZ Times New Roman" pitchFamily="18" charset="0"/>
              </a:rPr>
              <a:t>Технократтық </a:t>
            </a:r>
            <a:r>
              <a:rPr lang="ru-RU" sz="4800" dirty="0" smtClean="0">
                <a:ln>
                  <a:solidFill>
                    <a:schemeClr val="accent4">
                      <a:lumMod val="50000"/>
                    </a:schemeClr>
                  </a:solidFill>
                </a:ln>
                <a:latin typeface="KZ Times New Roman" pitchFamily="18" charset="0"/>
              </a:rPr>
              <a:t>парадигма</a:t>
            </a:r>
            <a:endParaRPr lang="ru-RU" sz="4800" dirty="0">
              <a:ln>
                <a:solidFill>
                  <a:schemeClr val="accent4">
                    <a:lumMod val="50000"/>
                  </a:schemeClr>
                </a:solidFill>
              </a:ln>
              <a:latin typeface="KZ 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5040560"/>
          </a:xfrm>
        </p:spPr>
        <p:txBody>
          <a:bodyPr>
            <a:normAutofit fontScale="70000" lnSpcReduction="20000"/>
          </a:bodyPr>
          <a:lstStyle/>
          <a:p>
            <a:pPr algn="just"/>
            <a:r>
              <a:rPr lang="ru-RU" sz="3400" dirty="0" err="1" smtClean="0">
                <a:latin typeface="KZ Times New Roman" pitchFamily="18" charset="0"/>
              </a:rPr>
              <a:t>Бұл </a:t>
            </a:r>
            <a:r>
              <a:rPr lang="ru-RU" sz="3400" dirty="0" smtClean="0">
                <a:latin typeface="KZ Times New Roman" pitchFamily="18" charset="0"/>
              </a:rPr>
              <a:t>парадигма </a:t>
            </a:r>
            <a:r>
              <a:rPr lang="ru-RU" sz="3400" dirty="0" err="1" smtClean="0">
                <a:latin typeface="KZ Times New Roman" pitchFamily="18" charset="0"/>
              </a:rPr>
              <a:t>жағдайында  оқу-тәрбиелік процесстің нәтижесі </a:t>
            </a:r>
            <a:r>
              <a:rPr lang="ru-RU" sz="3400" dirty="0" smtClean="0">
                <a:latin typeface="KZ Times New Roman" pitchFamily="18" charset="0"/>
              </a:rPr>
              <a:t>«</a:t>
            </a:r>
            <a:r>
              <a:rPr lang="ru-RU" sz="3400" dirty="0" err="1" smtClean="0">
                <a:latin typeface="KZ Times New Roman" pitchFamily="18" charset="0"/>
              </a:rPr>
              <a:t>иә-жоқ</a:t>
            </a:r>
            <a:r>
              <a:rPr lang="ru-RU" sz="3400" dirty="0" smtClean="0">
                <a:latin typeface="KZ Times New Roman" pitchFamily="18" charset="0"/>
              </a:rPr>
              <a:t>», «</a:t>
            </a:r>
            <a:r>
              <a:rPr lang="ru-RU" sz="3400" dirty="0" err="1" smtClean="0">
                <a:latin typeface="KZ Times New Roman" pitchFamily="18" charset="0"/>
              </a:rPr>
              <a:t>біледі</a:t>
            </a:r>
            <a:r>
              <a:rPr lang="ru-RU" sz="3400" dirty="0" smtClean="0">
                <a:latin typeface="KZ Times New Roman" pitchFamily="18" charset="0"/>
              </a:rPr>
              <a:t>- </a:t>
            </a:r>
            <a:r>
              <a:rPr lang="ru-RU" sz="3400" dirty="0" err="1" smtClean="0">
                <a:latin typeface="KZ Times New Roman" pitchFamily="18" charset="0"/>
              </a:rPr>
              <a:t>білмейді</a:t>
            </a:r>
            <a:r>
              <a:rPr lang="ru-RU" sz="3400" dirty="0" smtClean="0">
                <a:latin typeface="KZ Times New Roman" pitchFamily="18" charset="0"/>
              </a:rPr>
              <a:t>», </a:t>
            </a:r>
            <a:r>
              <a:rPr lang="ru-RU" sz="3400" dirty="0" err="1" smtClean="0">
                <a:latin typeface="KZ Times New Roman" pitchFamily="18" charset="0"/>
              </a:rPr>
              <a:t>тәрбиелі-тәрбиесіз</a:t>
            </a:r>
            <a:r>
              <a:rPr lang="ru-RU" sz="3400" dirty="0" smtClean="0">
                <a:latin typeface="KZ Times New Roman" pitchFamily="18" charset="0"/>
              </a:rPr>
              <a:t>», «</a:t>
            </a:r>
            <a:r>
              <a:rPr lang="ru-RU" sz="3400" dirty="0" err="1" smtClean="0">
                <a:latin typeface="KZ Times New Roman" pitchFamily="18" charset="0"/>
              </a:rPr>
              <a:t>игерген-игермеген</a:t>
            </a:r>
            <a:r>
              <a:rPr lang="ru-RU" sz="3400" dirty="0" smtClean="0">
                <a:latin typeface="KZ Times New Roman" pitchFamily="18" charset="0"/>
              </a:rPr>
              <a:t>» </a:t>
            </a:r>
            <a:r>
              <a:rPr lang="ru-RU" sz="3400" dirty="0" err="1" smtClean="0">
                <a:latin typeface="KZ Times New Roman" pitchFamily="18" charset="0"/>
              </a:rPr>
              <a:t>деген</a:t>
            </a:r>
            <a:r>
              <a:rPr lang="ru-RU" sz="3400" dirty="0" smtClean="0">
                <a:latin typeface="KZ Times New Roman" pitchFamily="18" charset="0"/>
              </a:rPr>
              <a:t> </a:t>
            </a:r>
            <a:r>
              <a:rPr lang="ru-RU" sz="3400" dirty="0" err="1" smtClean="0">
                <a:latin typeface="KZ Times New Roman" pitchFamily="18" charset="0"/>
              </a:rPr>
              <a:t>жүйеде бағалануы мүмкін</a:t>
            </a:r>
            <a:r>
              <a:rPr lang="ru-RU" sz="3400" dirty="0" smtClean="0">
                <a:latin typeface="KZ Times New Roman" pitchFamily="18" charset="0"/>
              </a:rPr>
              <a:t>. </a:t>
            </a:r>
            <a:r>
              <a:rPr lang="ru-RU" sz="3400" dirty="0" err="1" smtClean="0">
                <a:latin typeface="KZ Times New Roman" pitchFamily="18" charset="0"/>
              </a:rPr>
              <a:t>Мұнда дайындық, білімділік</a:t>
            </a:r>
            <a:r>
              <a:rPr lang="ru-RU" sz="3400" dirty="0" smtClean="0">
                <a:latin typeface="KZ Times New Roman" pitchFamily="18" charset="0"/>
              </a:rPr>
              <a:t>, </a:t>
            </a:r>
            <a:r>
              <a:rPr lang="ru-RU" sz="3400" dirty="0" err="1" smtClean="0">
                <a:latin typeface="KZ Times New Roman" pitchFamily="18" charset="0"/>
              </a:rPr>
              <a:t>тәрбиелік деңгейіне салыстыратын</a:t>
            </a:r>
            <a:r>
              <a:rPr lang="ru-RU" sz="3400" dirty="0" smtClean="0">
                <a:latin typeface="KZ Times New Roman" pitchFamily="18" charset="0"/>
              </a:rPr>
              <a:t>  эталон, идеал, норматив </a:t>
            </a:r>
            <a:r>
              <a:rPr lang="ru-RU" sz="3400" dirty="0" err="1" smtClean="0">
                <a:latin typeface="KZ Times New Roman" pitchFamily="18" charset="0"/>
              </a:rPr>
              <a:t>болады</a:t>
            </a:r>
            <a:r>
              <a:rPr lang="ru-RU" sz="3400" dirty="0" smtClean="0">
                <a:latin typeface="KZ Times New Roman" pitchFamily="18" charset="0"/>
              </a:rPr>
              <a:t>. </a:t>
            </a:r>
          </a:p>
          <a:p>
            <a:pPr algn="just"/>
            <a:r>
              <a:rPr lang="ru-RU" sz="3400" dirty="0" smtClean="0">
                <a:latin typeface="KZ Times New Roman" pitchFamily="18" charset="0"/>
              </a:rPr>
              <a:t> </a:t>
            </a:r>
            <a:r>
              <a:rPr lang="ru-RU" sz="3400" dirty="0" err="1" smtClean="0">
                <a:latin typeface="KZ Times New Roman" pitchFamily="18" charset="0"/>
              </a:rPr>
              <a:t>Қарастырылып отырған парадигмадағы философиялық-педагогикалық сезіну</a:t>
            </a:r>
            <a:r>
              <a:rPr lang="ru-RU" sz="3400" dirty="0" smtClean="0">
                <a:latin typeface="KZ Times New Roman" pitchFamily="18" charset="0"/>
              </a:rPr>
              <a:t> </a:t>
            </a:r>
            <a:r>
              <a:rPr lang="ru-RU" sz="3400" dirty="0" err="1" smtClean="0">
                <a:latin typeface="KZ Times New Roman" pitchFamily="18" charset="0"/>
              </a:rPr>
              <a:t>деңгейіндегі «ғылым </a:t>
            </a:r>
            <a:r>
              <a:rPr lang="ru-RU" sz="3400" dirty="0" smtClean="0">
                <a:latin typeface="KZ Times New Roman" pitchFamily="18" charset="0"/>
              </a:rPr>
              <a:t>мен </a:t>
            </a:r>
            <a:r>
              <a:rPr lang="ru-RU" sz="3400" dirty="0" err="1" smtClean="0">
                <a:latin typeface="KZ Times New Roman" pitchFamily="18" charset="0"/>
              </a:rPr>
              <a:t>білімге</a:t>
            </a:r>
            <a:r>
              <a:rPr lang="ru-RU" sz="3400" dirty="0" smtClean="0">
                <a:latin typeface="KZ Times New Roman" pitchFamily="18" charset="0"/>
              </a:rPr>
              <a:t> </a:t>
            </a:r>
            <a:r>
              <a:rPr lang="ru-RU" sz="3400" dirty="0" err="1" smtClean="0">
                <a:latin typeface="KZ Times New Roman" pitchFamily="18" charset="0"/>
              </a:rPr>
              <a:t>махаббат</a:t>
            </a:r>
            <a:r>
              <a:rPr lang="ru-RU" sz="3400" dirty="0" smtClean="0">
                <a:latin typeface="KZ Times New Roman" pitchFamily="18" charset="0"/>
              </a:rPr>
              <a:t>» </a:t>
            </a:r>
            <a:r>
              <a:rPr lang="ru-RU" sz="3400" dirty="0" err="1" smtClean="0">
                <a:latin typeface="KZ Times New Roman" pitchFamily="18" charset="0"/>
              </a:rPr>
              <a:t>негізгі</a:t>
            </a:r>
            <a:r>
              <a:rPr lang="ru-RU" sz="3400" dirty="0" smtClean="0">
                <a:latin typeface="KZ Times New Roman" pitchFamily="18" charset="0"/>
              </a:rPr>
              <a:t> </a:t>
            </a:r>
            <a:r>
              <a:rPr lang="ru-RU" sz="3400" dirty="0" err="1" smtClean="0">
                <a:latin typeface="KZ Times New Roman" pitchFamily="18" charset="0"/>
              </a:rPr>
              <a:t>орын</a:t>
            </a:r>
            <a:r>
              <a:rPr lang="ru-RU" sz="3400" dirty="0" smtClean="0">
                <a:latin typeface="KZ Times New Roman" pitchFamily="18" charset="0"/>
              </a:rPr>
              <a:t> </a:t>
            </a:r>
            <a:r>
              <a:rPr lang="ru-RU" sz="3400" dirty="0" err="1" smtClean="0">
                <a:latin typeface="KZ Times New Roman" pitchFamily="18" charset="0"/>
              </a:rPr>
              <a:t>алады</a:t>
            </a:r>
            <a:r>
              <a:rPr lang="ru-RU" sz="3400" dirty="0" smtClean="0">
                <a:latin typeface="KZ Times New Roman" pitchFamily="18" charset="0"/>
              </a:rPr>
              <a:t>. Ал </a:t>
            </a:r>
            <a:r>
              <a:rPr lang="ru-RU" sz="3400" dirty="0" err="1" smtClean="0">
                <a:latin typeface="KZ Times New Roman" pitchFamily="18" charset="0"/>
              </a:rPr>
              <a:t>балаға деген</a:t>
            </a:r>
            <a:r>
              <a:rPr lang="ru-RU" sz="3400" dirty="0" smtClean="0">
                <a:latin typeface="KZ Times New Roman" pitchFamily="18" charset="0"/>
              </a:rPr>
              <a:t> </a:t>
            </a:r>
            <a:r>
              <a:rPr lang="ru-RU" sz="3400" dirty="0" err="1" smtClean="0">
                <a:latin typeface="KZ Times New Roman" pitchFamily="18" charset="0"/>
              </a:rPr>
              <a:t>махаббат</a:t>
            </a:r>
            <a:r>
              <a:rPr lang="ru-RU" sz="3400" dirty="0" smtClean="0">
                <a:latin typeface="KZ Times New Roman" pitchFamily="18" charset="0"/>
              </a:rPr>
              <a:t> </a:t>
            </a:r>
            <a:r>
              <a:rPr lang="ru-RU" sz="3400" dirty="0" err="1" smtClean="0">
                <a:latin typeface="KZ Times New Roman" pitchFamily="18" charset="0"/>
              </a:rPr>
              <a:t>артық саналып</a:t>
            </a:r>
            <a:r>
              <a:rPr lang="ru-RU" sz="3400" dirty="0" smtClean="0">
                <a:latin typeface="KZ Times New Roman" pitchFamily="18" charset="0"/>
              </a:rPr>
              <a:t>, </a:t>
            </a:r>
            <a:r>
              <a:rPr lang="ru-RU" sz="3400" dirty="0" err="1" smtClean="0">
                <a:latin typeface="KZ Times New Roman" pitchFamily="18" charset="0"/>
              </a:rPr>
              <a:t>этикаға сәйкес сыйластық </a:t>
            </a:r>
            <a:r>
              <a:rPr lang="ru-RU" sz="3400" dirty="0" smtClean="0">
                <a:latin typeface="KZ Times New Roman" pitchFamily="18" charset="0"/>
              </a:rPr>
              <a:t>пен </a:t>
            </a:r>
            <a:r>
              <a:rPr lang="ru-RU" sz="3400" dirty="0" err="1" smtClean="0">
                <a:latin typeface="KZ Times New Roman" pitchFamily="18" charset="0"/>
              </a:rPr>
              <a:t>танымдылық оның орнын</a:t>
            </a:r>
            <a:r>
              <a:rPr lang="ru-RU" sz="3400" dirty="0" smtClean="0">
                <a:latin typeface="KZ Times New Roman" pitchFamily="18" charset="0"/>
              </a:rPr>
              <a:t> </a:t>
            </a:r>
            <a:r>
              <a:rPr lang="ru-RU" sz="3400" dirty="0" err="1" smtClean="0">
                <a:latin typeface="KZ Times New Roman" pitchFamily="18" charset="0"/>
              </a:rPr>
              <a:t>басады</a:t>
            </a:r>
            <a:r>
              <a:rPr lang="ru-RU" sz="3400" dirty="0" smtClean="0">
                <a:latin typeface="KZ Times New Roman" pitchFamily="18" charset="0"/>
              </a:rPr>
              <a:t> </a:t>
            </a:r>
            <a:r>
              <a:rPr lang="ru-RU" sz="3400" dirty="0" err="1" smtClean="0">
                <a:latin typeface="KZ Times New Roman" pitchFamily="18" charset="0"/>
              </a:rPr>
              <a:t>деп</a:t>
            </a:r>
            <a:r>
              <a:rPr lang="ru-RU" sz="3400" dirty="0" smtClean="0">
                <a:latin typeface="KZ Times New Roman" pitchFamily="18" charset="0"/>
              </a:rPr>
              <a:t> </a:t>
            </a:r>
            <a:r>
              <a:rPr lang="ru-RU" sz="3400" dirty="0" err="1" smtClean="0">
                <a:latin typeface="KZ Times New Roman" pitchFamily="18" charset="0"/>
              </a:rPr>
              <a:t>саналған</a:t>
            </a:r>
            <a:r>
              <a:rPr lang="ru-RU" sz="3400" dirty="0" smtClean="0">
                <a:latin typeface="KZ Times New Roman" pitchFamily="18" charset="0"/>
              </a:rPr>
              <a:t>. </a:t>
            </a:r>
            <a:r>
              <a:rPr lang="ru-RU" sz="3400" dirty="0" err="1" smtClean="0">
                <a:latin typeface="KZ Times New Roman" pitchFamily="18" charset="0"/>
              </a:rPr>
              <a:t>Бұл парадигмаға  сәйкес оқушы </a:t>
            </a:r>
            <a:r>
              <a:rPr lang="ru-RU" sz="3400" dirty="0" smtClean="0">
                <a:latin typeface="KZ Times New Roman" pitchFamily="18" charset="0"/>
              </a:rPr>
              <a:t>мен </a:t>
            </a:r>
            <a:r>
              <a:rPr lang="ru-RU" sz="3400" dirty="0" err="1" smtClean="0">
                <a:latin typeface="KZ Times New Roman" pitchFamily="18" charset="0"/>
              </a:rPr>
              <a:t>ұстаздың еркіндіктері</a:t>
            </a:r>
            <a:r>
              <a:rPr lang="ru-RU" sz="3400" dirty="0" smtClean="0">
                <a:latin typeface="KZ Times New Roman" pitchFamily="18" charset="0"/>
              </a:rPr>
              <a:t> </a:t>
            </a:r>
            <a:r>
              <a:rPr lang="ru-RU" sz="3400" dirty="0" err="1" smtClean="0">
                <a:latin typeface="KZ Times New Roman" pitchFamily="18" charset="0"/>
              </a:rPr>
              <a:t>қабылданған стандарттар</a:t>
            </a:r>
            <a:r>
              <a:rPr lang="ru-RU" sz="3400" dirty="0" smtClean="0">
                <a:latin typeface="KZ Times New Roman" pitchFamily="18" charset="0"/>
              </a:rPr>
              <a:t> </a:t>
            </a:r>
            <a:r>
              <a:rPr lang="ru-RU" sz="3400" dirty="0" err="1" smtClean="0">
                <a:latin typeface="KZ Times New Roman" pitchFamily="18" charset="0"/>
              </a:rPr>
              <a:t>мен</a:t>
            </a:r>
            <a:r>
              <a:rPr lang="ru-RU" sz="3400" dirty="0" smtClean="0">
                <a:latin typeface="KZ Times New Roman" pitchFamily="18" charset="0"/>
              </a:rPr>
              <a:t> </a:t>
            </a:r>
            <a:r>
              <a:rPr lang="ru-RU" sz="3400" dirty="0" err="1" smtClean="0">
                <a:latin typeface="KZ Times New Roman" pitchFamily="18" charset="0"/>
              </a:rPr>
              <a:t>нормативтер</a:t>
            </a:r>
            <a:r>
              <a:rPr lang="ru-RU" sz="3400" dirty="0" smtClean="0">
                <a:latin typeface="KZ Times New Roman" pitchFamily="18" charset="0"/>
              </a:rPr>
              <a:t> </a:t>
            </a:r>
            <a:r>
              <a:rPr lang="ru-RU" sz="3400" dirty="0" err="1" smtClean="0">
                <a:latin typeface="KZ Times New Roman" pitchFamily="18" charset="0"/>
              </a:rPr>
              <a:t>шегінде</a:t>
            </a:r>
            <a:r>
              <a:rPr lang="ru-RU" sz="3400" dirty="0" smtClean="0">
                <a:latin typeface="KZ Times New Roman" pitchFamily="18" charset="0"/>
              </a:rPr>
              <a:t> </a:t>
            </a:r>
            <a:r>
              <a:rPr lang="ru-RU" sz="3400" dirty="0" err="1" smtClean="0">
                <a:latin typeface="KZ Times New Roman" pitchFamily="18" charset="0"/>
              </a:rPr>
              <a:t>ғана болады</a:t>
            </a:r>
            <a:r>
              <a:rPr lang="ru-RU" sz="3400" dirty="0" smtClean="0">
                <a:latin typeface="KZ Times New Roman" pitchFamily="18" charset="0"/>
              </a:rPr>
              <a:t>. </a:t>
            </a:r>
            <a:r>
              <a:rPr lang="ru-RU" sz="3400" dirty="0" err="1" smtClean="0">
                <a:latin typeface="KZ Times New Roman" pitchFamily="18" charset="0"/>
              </a:rPr>
              <a:t>Айтарлықтай теңдік болмайды</a:t>
            </a:r>
            <a:r>
              <a:rPr lang="ru-RU" sz="3400" dirty="0" smtClean="0">
                <a:latin typeface="KZ Times New Roman" pitchFamily="18" charset="0"/>
              </a:rPr>
              <a:t>, </a:t>
            </a:r>
            <a:r>
              <a:rPr lang="ru-RU" sz="3400" dirty="0" err="1" smtClean="0">
                <a:latin typeface="KZ Times New Roman" pitchFamily="18" charset="0"/>
              </a:rPr>
              <a:t>себебі</a:t>
            </a:r>
            <a:r>
              <a:rPr lang="ru-RU" sz="3400" dirty="0" smtClean="0">
                <a:latin typeface="KZ Times New Roman" pitchFamily="18" charset="0"/>
              </a:rPr>
              <a:t> </a:t>
            </a:r>
            <a:r>
              <a:rPr lang="ru-RU" sz="3400" dirty="0" err="1" smtClean="0">
                <a:latin typeface="KZ Times New Roman" pitchFamily="18" charset="0"/>
              </a:rPr>
              <a:t>барлық уақытша сол</a:t>
            </a:r>
            <a:r>
              <a:rPr lang="ru-RU" sz="3400" dirty="0" smtClean="0">
                <a:latin typeface="KZ Times New Roman" pitchFamily="18" charset="0"/>
              </a:rPr>
              <a:t> </a:t>
            </a:r>
            <a:r>
              <a:rPr lang="ru-RU" sz="3400" dirty="0" err="1" smtClean="0">
                <a:latin typeface="KZ Times New Roman" pitchFamily="18" charset="0"/>
              </a:rPr>
              <a:t>параметрлер</a:t>
            </a:r>
            <a:r>
              <a:rPr lang="ru-RU" sz="3400" dirty="0" smtClean="0">
                <a:latin typeface="KZ Times New Roman" pitchFamily="18" charset="0"/>
              </a:rPr>
              <a:t> </a:t>
            </a:r>
            <a:r>
              <a:rPr lang="ru-RU" sz="3400" dirty="0" err="1" smtClean="0">
                <a:latin typeface="KZ Times New Roman" pitchFamily="18" charset="0"/>
              </a:rPr>
              <a:t>(жоғарыда айтылған</a:t>
            </a:r>
            <a:r>
              <a:rPr lang="ru-RU" sz="3400" dirty="0" smtClean="0">
                <a:latin typeface="KZ Times New Roman" pitchFamily="18" charset="0"/>
              </a:rPr>
              <a:t>) </a:t>
            </a:r>
            <a:r>
              <a:rPr lang="ru-RU" sz="3400" dirty="0" err="1" smtClean="0">
                <a:latin typeface="KZ Times New Roman" pitchFamily="18" charset="0"/>
              </a:rPr>
              <a:t>бйынша</a:t>
            </a:r>
            <a:r>
              <a:rPr lang="ru-RU" sz="3400" dirty="0" smtClean="0">
                <a:latin typeface="KZ Times New Roman" pitchFamily="18" charset="0"/>
              </a:rPr>
              <a:t> </a:t>
            </a:r>
            <a:r>
              <a:rPr lang="ru-RU" sz="3400" dirty="0" err="1" smtClean="0">
                <a:latin typeface="KZ Times New Roman" pitchFamily="18" charset="0"/>
              </a:rPr>
              <a:t>барлығы бір-бірімен</a:t>
            </a:r>
            <a:r>
              <a:rPr lang="ru-RU" sz="3400" dirty="0" smtClean="0">
                <a:latin typeface="KZ Times New Roman" pitchFamily="18" charset="0"/>
              </a:rPr>
              <a:t> </a:t>
            </a:r>
            <a:r>
              <a:rPr lang="ru-RU" sz="3400" dirty="0" err="1" smtClean="0">
                <a:latin typeface="KZ Times New Roman" pitchFamily="18" charset="0"/>
              </a:rPr>
              <a:t>салыстырылады</a:t>
            </a:r>
            <a:r>
              <a:rPr lang="ru-RU" sz="3400" dirty="0" smtClean="0">
                <a:latin typeface="KZ Times New Roman" pitchFamily="18" charset="0"/>
              </a:rPr>
              <a:t>.</a:t>
            </a:r>
          </a:p>
          <a:p>
            <a:endParaRPr lang="ru-RU" dirty="0">
              <a:latin typeface="KZ 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6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Scale>
                                      <p:cBhvr>
                                        <p:cTn id="6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80000" y="100000"/>
                                    </p:animScale>
                                    <p:anim by="(#ppt_w*0.10)" calcmode="lin" valueType="num">
                                      <p:cBhvr>
                                        <p:cTn id="7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by="(-#ppt_w*0.10)" calcmode="lin" valueType="num">
                                      <p:cBhvr>
                                        <p:cTn id="8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-480000">
                                      <p:cBhvr>
                                        <p:cTn id="9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kk-KZ" dirty="0" smtClean="0"/>
              <a:t/>
            </a:r>
            <a:br>
              <a:rPr lang="kk-KZ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188640"/>
            <a:ext cx="8640960" cy="6408712"/>
          </a:xfrm>
        </p:spPr>
        <p:txBody>
          <a:bodyPr>
            <a:noAutofit/>
          </a:bodyPr>
          <a:lstStyle/>
          <a:p>
            <a:pPr algn="just"/>
            <a:r>
              <a:rPr lang="ru-RU" sz="2400" dirty="0" smtClean="0"/>
              <a:t> </a:t>
            </a:r>
            <a:r>
              <a:rPr lang="ru-RU" sz="2400" dirty="0" err="1" smtClean="0">
                <a:latin typeface="KZ Times New Roman" pitchFamily="18" charset="0"/>
              </a:rPr>
              <a:t>Ғылыми-технократтық </a:t>
            </a:r>
            <a:r>
              <a:rPr lang="ru-RU" sz="2400" dirty="0" smtClean="0">
                <a:latin typeface="KZ Times New Roman" pitchFamily="18" charset="0"/>
              </a:rPr>
              <a:t>парадигма </a:t>
            </a:r>
            <a:r>
              <a:rPr lang="ru-RU" sz="2400" dirty="0" err="1" smtClean="0">
                <a:latin typeface="KZ Times New Roman" pitchFamily="18" charset="0"/>
              </a:rPr>
              <a:t>алғашында ізденіс</a:t>
            </a:r>
            <a:r>
              <a:rPr lang="ru-RU" sz="2400" dirty="0" smtClean="0">
                <a:latin typeface="KZ Times New Roman" pitchFamily="18" charset="0"/>
              </a:rPr>
              <a:t> </a:t>
            </a:r>
            <a:r>
              <a:rPr lang="ru-RU" sz="2400" dirty="0" err="1" smtClean="0">
                <a:latin typeface="KZ Times New Roman" pitchFamily="18" charset="0"/>
              </a:rPr>
              <a:t>мүмкіндіктерінің еңдігіне деген</a:t>
            </a:r>
            <a:r>
              <a:rPr lang="ru-RU" sz="2400" dirty="0" smtClean="0">
                <a:latin typeface="KZ Times New Roman" pitchFamily="18" charset="0"/>
              </a:rPr>
              <a:t> </a:t>
            </a:r>
            <a:r>
              <a:rPr lang="ru-RU" sz="2400" dirty="0" err="1" smtClean="0">
                <a:latin typeface="KZ Times New Roman" pitchFamily="18" charset="0"/>
              </a:rPr>
              <a:t>сенімділік</a:t>
            </a:r>
            <a:r>
              <a:rPr lang="ru-RU" sz="2400" dirty="0" smtClean="0">
                <a:latin typeface="KZ Times New Roman" pitchFamily="18" charset="0"/>
              </a:rPr>
              <a:t> </a:t>
            </a:r>
            <a:r>
              <a:rPr lang="ru-RU" sz="2400" dirty="0" err="1" smtClean="0">
                <a:latin typeface="KZ Times New Roman" pitchFamily="18" charset="0"/>
              </a:rPr>
              <a:t>логикасына</a:t>
            </a:r>
            <a:r>
              <a:rPr lang="ru-RU" sz="2400" dirty="0" smtClean="0">
                <a:latin typeface="KZ Times New Roman" pitchFamily="18" charset="0"/>
              </a:rPr>
              <a:t> </a:t>
            </a:r>
            <a:r>
              <a:rPr lang="ru-RU" sz="2400" dirty="0" err="1" smtClean="0">
                <a:latin typeface="KZ Times New Roman" pitchFamily="18" charset="0"/>
              </a:rPr>
              <a:t>сәйкес құрылған болатын</a:t>
            </a:r>
            <a:r>
              <a:rPr lang="ru-RU" sz="2400" dirty="0" smtClean="0">
                <a:latin typeface="KZ Times New Roman" pitchFamily="18" charset="0"/>
              </a:rPr>
              <a:t>. </a:t>
            </a:r>
          </a:p>
          <a:p>
            <a:pPr algn="just"/>
            <a:r>
              <a:rPr lang="ru-RU" sz="2400" dirty="0" err="1" smtClean="0">
                <a:latin typeface="KZ Times New Roman" pitchFamily="18" charset="0"/>
              </a:rPr>
              <a:t>Осыдан</a:t>
            </a:r>
            <a:r>
              <a:rPr lang="ru-RU" sz="2400" dirty="0" smtClean="0">
                <a:latin typeface="KZ Times New Roman" pitchFamily="18" charset="0"/>
              </a:rPr>
              <a:t> </a:t>
            </a:r>
            <a:r>
              <a:rPr lang="ru-RU" sz="2400" dirty="0" err="1" smtClean="0">
                <a:latin typeface="KZ Times New Roman" pitchFamily="18" charset="0"/>
              </a:rPr>
              <a:t>әлемдік педагогикалық мәдениеттегі түрлі сынаулар</a:t>
            </a:r>
            <a:r>
              <a:rPr lang="ru-RU" sz="2400" dirty="0" smtClean="0">
                <a:latin typeface="KZ Times New Roman" pitchFamily="18" charset="0"/>
              </a:rPr>
              <a:t>, </a:t>
            </a:r>
            <a:r>
              <a:rPr lang="ru-RU" sz="2400" dirty="0" err="1" smtClean="0">
                <a:latin typeface="KZ Times New Roman" pitchFamily="18" charset="0"/>
              </a:rPr>
              <a:t>білім</a:t>
            </a:r>
            <a:r>
              <a:rPr lang="ru-RU" sz="2400" dirty="0" smtClean="0">
                <a:latin typeface="KZ Times New Roman" pitchFamily="18" charset="0"/>
              </a:rPr>
              <a:t> беру </a:t>
            </a:r>
            <a:r>
              <a:rPr lang="ru-RU" sz="2400" dirty="0" err="1" smtClean="0">
                <a:latin typeface="KZ Times New Roman" pitchFamily="18" charset="0"/>
              </a:rPr>
              <a:t>стандарттары</a:t>
            </a:r>
            <a:r>
              <a:rPr lang="ru-RU" sz="2400" dirty="0" smtClean="0">
                <a:latin typeface="KZ Times New Roman" pitchFamily="18" charset="0"/>
              </a:rPr>
              <a:t> </a:t>
            </a:r>
            <a:r>
              <a:rPr lang="ru-RU" sz="2400" dirty="0" err="1" smtClean="0">
                <a:latin typeface="KZ Times New Roman" pitchFamily="18" charset="0"/>
              </a:rPr>
              <a:t>туындады</a:t>
            </a:r>
            <a:r>
              <a:rPr lang="ru-RU" sz="2400" dirty="0" smtClean="0">
                <a:latin typeface="KZ Times New Roman" pitchFamily="18" charset="0"/>
              </a:rPr>
              <a:t>. </a:t>
            </a:r>
            <a:r>
              <a:rPr lang="ru-RU" sz="2400" dirty="0" err="1" smtClean="0">
                <a:latin typeface="KZ Times New Roman" pitchFamily="18" charset="0"/>
              </a:rPr>
              <a:t>Технократтық </a:t>
            </a:r>
            <a:r>
              <a:rPr lang="ru-RU" sz="2400" dirty="0" smtClean="0">
                <a:latin typeface="KZ Times New Roman" pitchFamily="18" charset="0"/>
              </a:rPr>
              <a:t>логика </a:t>
            </a:r>
            <a:r>
              <a:rPr lang="ru-RU" sz="2400" dirty="0" err="1" smtClean="0">
                <a:latin typeface="KZ Times New Roman" pitchFamily="18" charset="0"/>
              </a:rPr>
              <a:t>шеңберіндегі өзара қарым-қатынасты реттеу</a:t>
            </a:r>
            <a:r>
              <a:rPr lang="ru-RU" sz="2400" dirty="0" smtClean="0">
                <a:latin typeface="KZ Times New Roman" pitchFamily="18" charset="0"/>
              </a:rPr>
              <a:t> </a:t>
            </a:r>
            <a:r>
              <a:rPr lang="ru-RU" sz="2400" dirty="0" err="1" smtClean="0">
                <a:latin typeface="KZ Times New Roman" pitchFamily="18" charset="0"/>
              </a:rPr>
              <a:t>нормалары</a:t>
            </a:r>
            <a:r>
              <a:rPr lang="ru-RU" sz="2400" dirty="0" smtClean="0">
                <a:latin typeface="KZ Times New Roman" pitchFamily="18" charset="0"/>
              </a:rPr>
              <a:t> </a:t>
            </a:r>
            <a:r>
              <a:rPr lang="ru-RU" sz="2400" dirty="0" err="1" smtClean="0">
                <a:latin typeface="KZ Times New Roman" pitchFamily="18" charset="0"/>
              </a:rPr>
              <a:t>сыртқы заңдар аясында</a:t>
            </a:r>
            <a:r>
              <a:rPr lang="ru-RU" sz="2400" dirty="0" smtClean="0">
                <a:latin typeface="KZ Times New Roman" pitchFamily="18" charset="0"/>
              </a:rPr>
              <a:t> </a:t>
            </a:r>
            <a:r>
              <a:rPr lang="ru-RU" sz="2400" dirty="0" err="1" smtClean="0">
                <a:latin typeface="KZ Times New Roman" pitchFamily="18" charset="0"/>
              </a:rPr>
              <a:t>жатыр</a:t>
            </a:r>
            <a:r>
              <a:rPr lang="ru-RU" sz="2400" dirty="0" smtClean="0">
                <a:latin typeface="KZ Times New Roman" pitchFamily="18" charset="0"/>
              </a:rPr>
              <a:t>, </a:t>
            </a:r>
            <a:r>
              <a:rPr lang="ru-RU" sz="2400" dirty="0" err="1" smtClean="0">
                <a:latin typeface="KZ Times New Roman" pitchFamily="18" charset="0"/>
              </a:rPr>
              <a:t>қатысушыны бағалауға қатысты позицияға жауапкершілік</a:t>
            </a:r>
            <a:r>
              <a:rPr lang="ru-RU" sz="2400" dirty="0" smtClean="0">
                <a:latin typeface="KZ Times New Roman" pitchFamily="18" charset="0"/>
              </a:rPr>
              <a:t> </a:t>
            </a:r>
            <a:r>
              <a:rPr lang="ru-RU" sz="2400" dirty="0" err="1" smtClean="0">
                <a:latin typeface="KZ Times New Roman" pitchFamily="18" charset="0"/>
              </a:rPr>
              <a:t>жүгін оқытушыдан белгілі</a:t>
            </a:r>
            <a:r>
              <a:rPr lang="ru-RU" sz="2400" dirty="0" smtClean="0">
                <a:latin typeface="KZ Times New Roman" pitchFamily="18" charset="0"/>
              </a:rPr>
              <a:t> </a:t>
            </a:r>
            <a:r>
              <a:rPr lang="ru-RU" sz="2400" dirty="0" err="1" smtClean="0">
                <a:latin typeface="KZ Times New Roman" pitchFamily="18" charset="0"/>
              </a:rPr>
              <a:t>бір</a:t>
            </a:r>
            <a:r>
              <a:rPr lang="ru-RU" sz="2400" dirty="0" smtClean="0">
                <a:latin typeface="KZ Times New Roman" pitchFamily="18" charset="0"/>
              </a:rPr>
              <a:t> </a:t>
            </a:r>
            <a:r>
              <a:rPr lang="ru-RU" sz="2400" dirty="0" err="1" smtClean="0">
                <a:latin typeface="KZ Times New Roman" pitchFamily="18" charset="0"/>
              </a:rPr>
              <a:t>дейгейде</a:t>
            </a:r>
            <a:r>
              <a:rPr lang="ru-RU" sz="2400" dirty="0" smtClean="0">
                <a:latin typeface="KZ Times New Roman" pitchFamily="18" charset="0"/>
              </a:rPr>
              <a:t> </a:t>
            </a:r>
            <a:r>
              <a:rPr lang="ru-RU" sz="2400" dirty="0" err="1" smtClean="0">
                <a:latin typeface="KZ Times New Roman" pitchFamily="18" charset="0"/>
              </a:rPr>
              <a:t>алып</a:t>
            </a:r>
            <a:r>
              <a:rPr lang="ru-RU" sz="2400" dirty="0" smtClean="0">
                <a:latin typeface="KZ Times New Roman" pitchFamily="18" charset="0"/>
              </a:rPr>
              <a:t>, ал </a:t>
            </a:r>
            <a:r>
              <a:rPr lang="ru-RU" sz="2400" dirty="0" err="1" smtClean="0">
                <a:latin typeface="KZ Times New Roman" pitchFamily="18" charset="0"/>
              </a:rPr>
              <a:t>оқушыдан білімнің сапасына</a:t>
            </a:r>
            <a:r>
              <a:rPr lang="ru-RU" sz="2400" dirty="0" smtClean="0">
                <a:latin typeface="KZ Times New Roman" pitchFamily="18" charset="0"/>
              </a:rPr>
              <a:t> </a:t>
            </a:r>
            <a:r>
              <a:rPr lang="ru-RU" sz="2400" dirty="0" err="1" smtClean="0">
                <a:latin typeface="KZ Times New Roman" pitchFamily="18" charset="0"/>
              </a:rPr>
              <a:t>деген</a:t>
            </a:r>
            <a:r>
              <a:rPr lang="ru-RU" sz="2400" dirty="0" smtClean="0">
                <a:latin typeface="KZ Times New Roman" pitchFamily="18" charset="0"/>
              </a:rPr>
              <a:t> </a:t>
            </a:r>
            <a:r>
              <a:rPr lang="ru-RU" sz="2400" dirty="0" err="1" smtClean="0">
                <a:latin typeface="KZ Times New Roman" pitchFamily="18" charset="0"/>
              </a:rPr>
              <a:t>жауапкершілік</a:t>
            </a:r>
            <a:r>
              <a:rPr lang="ru-RU" sz="2400" dirty="0" smtClean="0">
                <a:latin typeface="KZ Times New Roman" pitchFamily="18" charset="0"/>
              </a:rPr>
              <a:t> </a:t>
            </a:r>
            <a:r>
              <a:rPr lang="ru-RU" sz="2400" dirty="0" err="1" smtClean="0">
                <a:latin typeface="KZ Times New Roman" pitchFamily="18" charset="0"/>
              </a:rPr>
              <a:t>алып</a:t>
            </a:r>
            <a:r>
              <a:rPr lang="ru-RU" sz="2400" dirty="0" smtClean="0">
                <a:latin typeface="KZ Times New Roman" pitchFamily="18" charset="0"/>
              </a:rPr>
              <a:t> </a:t>
            </a:r>
            <a:r>
              <a:rPr lang="ru-RU" sz="2400" dirty="0" err="1" smtClean="0">
                <a:latin typeface="KZ Times New Roman" pitchFamily="18" charset="0"/>
              </a:rPr>
              <a:t>жасатады</a:t>
            </a:r>
            <a:r>
              <a:rPr lang="ru-RU" sz="2400" dirty="0" smtClean="0">
                <a:latin typeface="KZ Times New Roman" pitchFamily="18" charset="0"/>
              </a:rPr>
              <a:t>.</a:t>
            </a:r>
          </a:p>
          <a:p>
            <a:pPr algn="just"/>
            <a:r>
              <a:rPr lang="ru-RU" sz="2400" dirty="0" smtClean="0">
                <a:latin typeface="KZ Times New Roman" pitchFamily="18" charset="0"/>
              </a:rPr>
              <a:t>  </a:t>
            </a:r>
            <a:r>
              <a:rPr lang="ru-RU" sz="2400" dirty="0" err="1" smtClean="0">
                <a:latin typeface="KZ Times New Roman" pitchFamily="18" charset="0"/>
              </a:rPr>
              <a:t>Алайда</a:t>
            </a:r>
            <a:r>
              <a:rPr lang="ru-RU" sz="2400" dirty="0" smtClean="0">
                <a:latin typeface="KZ Times New Roman" pitchFamily="18" charset="0"/>
              </a:rPr>
              <a:t> </a:t>
            </a:r>
            <a:r>
              <a:rPr lang="ru-RU" sz="2400" dirty="0" err="1" smtClean="0">
                <a:latin typeface="KZ Times New Roman" pitchFamily="18" charset="0"/>
              </a:rPr>
              <a:t>бұл </a:t>
            </a:r>
            <a:r>
              <a:rPr lang="ru-RU" sz="2400" dirty="0" smtClean="0">
                <a:latin typeface="KZ Times New Roman" pitchFamily="18" charset="0"/>
              </a:rPr>
              <a:t>парадигма </a:t>
            </a:r>
            <a:r>
              <a:rPr lang="ru-RU" sz="2400" dirty="0" err="1" smtClean="0">
                <a:latin typeface="KZ Times New Roman" pitchFamily="18" charset="0"/>
              </a:rPr>
              <a:t>индивидтің мүмкіндіктеріне сенімсіздік</a:t>
            </a:r>
            <a:r>
              <a:rPr lang="ru-RU" sz="2400" dirty="0" smtClean="0">
                <a:latin typeface="KZ Times New Roman" pitchFamily="18" charset="0"/>
              </a:rPr>
              <a:t> </a:t>
            </a:r>
            <a:r>
              <a:rPr lang="ru-RU" sz="2400" dirty="0" err="1" smtClean="0">
                <a:latin typeface="KZ Times New Roman" pitchFamily="18" charset="0"/>
              </a:rPr>
              <a:t>негізінде</a:t>
            </a:r>
            <a:r>
              <a:rPr lang="ru-RU" sz="2400" dirty="0" smtClean="0">
                <a:latin typeface="KZ Times New Roman" pitchFamily="18" charset="0"/>
              </a:rPr>
              <a:t> </a:t>
            </a:r>
            <a:r>
              <a:rPr lang="ru-RU" sz="2400" dirty="0" err="1" smtClean="0">
                <a:latin typeface="KZ Times New Roman" pitchFamily="18" charset="0"/>
              </a:rPr>
              <a:t>құрылғанымен</a:t>
            </a:r>
            <a:r>
              <a:rPr lang="ru-RU" sz="2400" dirty="0" smtClean="0">
                <a:latin typeface="KZ Times New Roman" pitchFamily="18" charset="0"/>
              </a:rPr>
              <a:t>, </a:t>
            </a:r>
            <a:r>
              <a:rPr lang="ru-RU" sz="2400" dirty="0" err="1" smtClean="0">
                <a:latin typeface="KZ Times New Roman" pitchFamily="18" charset="0"/>
              </a:rPr>
              <a:t>адамзат</a:t>
            </a:r>
            <a:r>
              <a:rPr lang="ru-RU" sz="2400" dirty="0" smtClean="0">
                <a:latin typeface="KZ Times New Roman" pitchFamily="18" charset="0"/>
              </a:rPr>
              <a:t> </a:t>
            </a:r>
            <a:r>
              <a:rPr lang="ru-RU" sz="2400" dirty="0" err="1" smtClean="0">
                <a:latin typeface="KZ Times New Roman" pitchFamily="18" charset="0"/>
              </a:rPr>
              <a:t>оған көптеген өнімді педагогикалық технологиялары</a:t>
            </a:r>
            <a:r>
              <a:rPr lang="ru-RU" sz="2400" dirty="0" smtClean="0">
                <a:latin typeface="KZ Times New Roman" pitchFamily="18" charset="0"/>
              </a:rPr>
              <a:t> </a:t>
            </a:r>
            <a:r>
              <a:rPr lang="ru-RU" sz="2400" dirty="0" err="1" smtClean="0">
                <a:latin typeface="KZ Times New Roman" pitchFamily="18" charset="0"/>
              </a:rPr>
              <a:t>және жұмыстың қызықты түрлері үшін міндетті</a:t>
            </a:r>
            <a:r>
              <a:rPr lang="ru-RU" sz="2400" dirty="0" smtClean="0">
                <a:latin typeface="KZ Times New Roman" pitchFamily="18" charset="0"/>
              </a:rPr>
              <a:t>. </a:t>
            </a:r>
            <a:r>
              <a:rPr lang="ru-RU" sz="2400" dirty="0" err="1" smtClean="0">
                <a:latin typeface="KZ Times New Roman" pitchFamily="18" charset="0"/>
              </a:rPr>
              <a:t>Оған трафаратпен</a:t>
            </a:r>
            <a:r>
              <a:rPr lang="ru-RU" sz="2400" dirty="0" smtClean="0">
                <a:latin typeface="KZ Times New Roman" pitchFamily="18" charset="0"/>
              </a:rPr>
              <a:t> </a:t>
            </a:r>
            <a:r>
              <a:rPr lang="ru-RU" sz="2400" dirty="0" err="1" smtClean="0">
                <a:latin typeface="KZ Times New Roman" pitchFamily="18" charset="0"/>
              </a:rPr>
              <a:t>жазу</a:t>
            </a:r>
            <a:r>
              <a:rPr lang="ru-RU" sz="2400" dirty="0" smtClean="0">
                <a:latin typeface="KZ Times New Roman" pitchFamily="18" charset="0"/>
              </a:rPr>
              <a:t>, </a:t>
            </a:r>
            <a:r>
              <a:rPr lang="ru-RU" sz="2400" dirty="0" err="1" smtClean="0">
                <a:latin typeface="KZ Times New Roman" pitchFamily="18" charset="0"/>
              </a:rPr>
              <a:t>бағдарламалау, компьютерлік</a:t>
            </a:r>
            <a:r>
              <a:rPr lang="ru-RU" sz="2400" dirty="0" smtClean="0">
                <a:latin typeface="KZ Times New Roman" pitchFamily="18" charset="0"/>
              </a:rPr>
              <a:t> </a:t>
            </a:r>
            <a:r>
              <a:rPr lang="ru-RU" sz="2400" dirty="0" err="1" smtClean="0">
                <a:latin typeface="KZ Times New Roman" pitchFamily="18" charset="0"/>
              </a:rPr>
              <a:t>ойындар</a:t>
            </a:r>
            <a:r>
              <a:rPr lang="ru-RU" sz="2400" dirty="0" smtClean="0">
                <a:latin typeface="KZ Times New Roman" pitchFamily="18" charset="0"/>
              </a:rPr>
              <a:t> </a:t>
            </a:r>
            <a:r>
              <a:rPr lang="ru-RU" sz="2400" dirty="0" err="1" smtClean="0">
                <a:latin typeface="KZ Times New Roman" pitchFamily="18" charset="0"/>
              </a:rPr>
              <a:t>тағы </a:t>
            </a:r>
            <a:r>
              <a:rPr lang="ru-RU" sz="2400" dirty="0" smtClean="0">
                <a:latin typeface="KZ Times New Roman" pitchFamily="18" charset="0"/>
              </a:rPr>
              <a:t>да </a:t>
            </a:r>
            <a:r>
              <a:rPr lang="ru-RU" sz="2400" dirty="0" err="1" smtClean="0">
                <a:latin typeface="KZ Times New Roman" pitchFamily="18" charset="0"/>
              </a:rPr>
              <a:t>басқалары</a:t>
            </a:r>
            <a:r>
              <a:rPr lang="ru-RU" sz="2400" dirty="0" smtClean="0">
                <a:latin typeface="KZ Times New Roman" pitchFamily="18" charset="0"/>
              </a:rPr>
              <a:t>, </a:t>
            </a:r>
            <a:r>
              <a:rPr lang="ru-RU" sz="2400" dirty="0" err="1" smtClean="0">
                <a:latin typeface="KZ Times New Roman" pitchFamily="18" charset="0"/>
              </a:rPr>
              <a:t>яғни күрделі педагогикалық процесті</a:t>
            </a:r>
            <a:r>
              <a:rPr lang="ru-RU" sz="2400" dirty="0" smtClean="0">
                <a:latin typeface="KZ Times New Roman" pitchFamily="18" charset="0"/>
              </a:rPr>
              <a:t> </a:t>
            </a:r>
            <a:r>
              <a:rPr lang="ru-RU" sz="2400" dirty="0" err="1" smtClean="0">
                <a:latin typeface="KZ Times New Roman" pitchFamily="18" charset="0"/>
              </a:rPr>
              <a:t>реттеуге</a:t>
            </a:r>
            <a:r>
              <a:rPr lang="ru-RU" sz="2400" dirty="0" smtClean="0">
                <a:latin typeface="KZ Times New Roman" pitchFamily="18" charset="0"/>
              </a:rPr>
              <a:t>, </a:t>
            </a:r>
            <a:r>
              <a:rPr lang="ru-RU" sz="2400" dirty="0" err="1" smtClean="0">
                <a:latin typeface="KZ Times New Roman" pitchFamily="18" charset="0"/>
              </a:rPr>
              <a:t>бағалауға</a:t>
            </a:r>
            <a:r>
              <a:rPr lang="ru-RU" sz="2400" dirty="0" smtClean="0">
                <a:latin typeface="KZ Times New Roman" pitchFamily="18" charset="0"/>
              </a:rPr>
              <a:t>, </a:t>
            </a:r>
            <a:r>
              <a:rPr lang="ru-RU" sz="2400" dirty="0" err="1" smtClean="0">
                <a:latin typeface="KZ Times New Roman" pitchFamily="18" charset="0"/>
              </a:rPr>
              <a:t>кері</a:t>
            </a:r>
            <a:r>
              <a:rPr lang="ru-RU" sz="2400" dirty="0" smtClean="0">
                <a:latin typeface="KZ Times New Roman" pitchFamily="18" charset="0"/>
              </a:rPr>
              <a:t> </a:t>
            </a:r>
            <a:r>
              <a:rPr lang="ru-RU" sz="2400" dirty="0" err="1" smtClean="0">
                <a:latin typeface="KZ Times New Roman" pitchFamily="18" charset="0"/>
              </a:rPr>
              <a:t>байланысты</a:t>
            </a:r>
            <a:r>
              <a:rPr lang="ru-RU" sz="2400" dirty="0" smtClean="0">
                <a:latin typeface="KZ Times New Roman" pitchFamily="18" charset="0"/>
              </a:rPr>
              <a:t> </a:t>
            </a:r>
            <a:r>
              <a:rPr lang="ru-RU" sz="2400" dirty="0" err="1" smtClean="0">
                <a:latin typeface="KZ Times New Roman" pitchFamily="18" charset="0"/>
              </a:rPr>
              <a:t>орнатуға көмектесетіндер жатады</a:t>
            </a:r>
            <a:r>
              <a:rPr lang="ru-RU" sz="2400" dirty="0" smtClean="0">
                <a:latin typeface="KZ Times New Roman" pitchFamily="18" charset="0"/>
              </a:rPr>
              <a:t>. </a:t>
            </a:r>
            <a:endParaRPr lang="ru-RU" sz="2400" dirty="0">
              <a:latin typeface="KZ 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>
                <a:ln>
                  <a:solidFill>
                    <a:schemeClr val="accent4">
                      <a:lumMod val="50000"/>
                    </a:schemeClr>
                  </a:solidFill>
                </a:ln>
                <a:latin typeface="KZ Times New Roman" pitchFamily="18" charset="0"/>
              </a:rPr>
              <a:t>Бихевиористік</a:t>
            </a:r>
            <a:r>
              <a:rPr lang="ru-RU" dirty="0" smtClean="0">
                <a:ln>
                  <a:solidFill>
                    <a:schemeClr val="accent4">
                      <a:lumMod val="50000"/>
                    </a:schemeClr>
                  </a:solidFill>
                </a:ln>
                <a:latin typeface="KZ Times New Roman" pitchFamily="18" charset="0"/>
              </a:rPr>
              <a:t> парадигма</a:t>
            </a:r>
            <a:endParaRPr lang="ru-RU" dirty="0">
              <a:ln>
                <a:solidFill>
                  <a:schemeClr val="accent4">
                    <a:lumMod val="50000"/>
                  </a:schemeClr>
                </a:solidFill>
              </a:ln>
              <a:latin typeface="KZ 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340768"/>
            <a:ext cx="8363272" cy="5328592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ru-RU" dirty="0" err="1" smtClean="0">
                <a:latin typeface="KZ Times New Roman" pitchFamily="18" charset="0"/>
              </a:rPr>
              <a:t>Бихевиористік</a:t>
            </a:r>
            <a:r>
              <a:rPr lang="ru-RU" dirty="0" smtClean="0">
                <a:latin typeface="KZ Times New Roman" pitchFamily="18" charset="0"/>
              </a:rPr>
              <a:t> (</a:t>
            </a:r>
            <a:r>
              <a:rPr lang="ru-RU" dirty="0" err="1" smtClean="0">
                <a:latin typeface="KZ Times New Roman" pitchFamily="18" charset="0"/>
              </a:rPr>
              <a:t>рационалистік</a:t>
            </a:r>
            <a:r>
              <a:rPr lang="ru-RU" dirty="0" smtClean="0">
                <a:latin typeface="KZ Times New Roman" pitchFamily="18" charset="0"/>
              </a:rPr>
              <a:t>, </a:t>
            </a:r>
            <a:r>
              <a:rPr lang="ru-RU" dirty="0" err="1" smtClean="0">
                <a:latin typeface="KZ Times New Roman" pitchFamily="18" charset="0"/>
              </a:rPr>
              <a:t>тәртіптік</a:t>
            </a:r>
            <a:r>
              <a:rPr lang="ru-RU" dirty="0" smtClean="0">
                <a:latin typeface="KZ Times New Roman" pitchFamily="18" charset="0"/>
              </a:rPr>
              <a:t>) парадигма , </a:t>
            </a:r>
            <a:r>
              <a:rPr lang="ru-RU" dirty="0" err="1" smtClean="0">
                <a:latin typeface="KZ Times New Roman" pitchFamily="18" charset="0"/>
              </a:rPr>
              <a:t>оның негізінде</a:t>
            </a:r>
            <a:r>
              <a:rPr lang="ru-RU" dirty="0" smtClean="0">
                <a:latin typeface="KZ Times New Roman" pitchFamily="18" charset="0"/>
              </a:rPr>
              <a:t> </a:t>
            </a:r>
            <a:r>
              <a:rPr lang="ru-RU" dirty="0" err="1" smtClean="0">
                <a:latin typeface="KZ Times New Roman" pitchFamily="18" charset="0"/>
              </a:rPr>
              <a:t>білім</a:t>
            </a:r>
            <a:r>
              <a:rPr lang="ru-RU" dirty="0" smtClean="0">
                <a:latin typeface="KZ Times New Roman" pitchFamily="18" charset="0"/>
              </a:rPr>
              <a:t> </a:t>
            </a:r>
            <a:r>
              <a:rPr lang="ru-RU" dirty="0" err="1" smtClean="0">
                <a:latin typeface="KZ Times New Roman" pitchFamily="18" charset="0"/>
              </a:rPr>
              <a:t>немесе</a:t>
            </a:r>
            <a:r>
              <a:rPr lang="ru-RU" dirty="0" smtClean="0">
                <a:latin typeface="KZ Times New Roman" pitchFamily="18" charset="0"/>
              </a:rPr>
              <a:t> </a:t>
            </a:r>
            <a:r>
              <a:rPr lang="ru-RU" dirty="0" err="1" smtClean="0">
                <a:latin typeface="KZ Times New Roman" pitchFamily="18" charset="0"/>
              </a:rPr>
              <a:t>мәдениет емес</a:t>
            </a:r>
            <a:r>
              <a:rPr lang="ru-RU" dirty="0" smtClean="0">
                <a:latin typeface="KZ Times New Roman" pitchFamily="18" charset="0"/>
              </a:rPr>
              <a:t>, </a:t>
            </a:r>
            <a:r>
              <a:rPr lang="ru-RU" dirty="0" err="1" smtClean="0">
                <a:latin typeface="KZ Times New Roman" pitchFamily="18" charset="0"/>
              </a:rPr>
              <a:t>психологиялық бейімделу</a:t>
            </a:r>
            <a:r>
              <a:rPr lang="ru-RU" dirty="0" smtClean="0">
                <a:latin typeface="KZ Times New Roman" pitchFamily="18" charset="0"/>
              </a:rPr>
              <a:t> – </a:t>
            </a:r>
            <a:r>
              <a:rPr lang="ru-RU" dirty="0" err="1" smtClean="0">
                <a:latin typeface="KZ Times New Roman" pitchFamily="18" charset="0"/>
              </a:rPr>
              <a:t>бихевноризм</a:t>
            </a:r>
            <a:r>
              <a:rPr lang="ru-RU" dirty="0" smtClean="0">
                <a:latin typeface="KZ Times New Roman" pitchFamily="18" charset="0"/>
              </a:rPr>
              <a:t> </a:t>
            </a:r>
            <a:r>
              <a:rPr lang="ru-RU" dirty="0" err="1" smtClean="0">
                <a:latin typeface="KZ Times New Roman" pitchFamily="18" charset="0"/>
              </a:rPr>
              <a:t>жатыр</a:t>
            </a:r>
            <a:r>
              <a:rPr lang="ru-RU" dirty="0" smtClean="0">
                <a:latin typeface="KZ Times New Roman" pitchFamily="18" charset="0"/>
              </a:rPr>
              <a:t>. </a:t>
            </a:r>
            <a:r>
              <a:rPr lang="ru-RU" dirty="0" err="1" smtClean="0">
                <a:latin typeface="KZ Times New Roman" pitchFamily="18" charset="0"/>
              </a:rPr>
              <a:t>Бихевноризм</a:t>
            </a:r>
            <a:r>
              <a:rPr lang="ru-RU" dirty="0" smtClean="0">
                <a:latin typeface="KZ Times New Roman" pitchFamily="18" charset="0"/>
              </a:rPr>
              <a:t> – </a:t>
            </a:r>
            <a:r>
              <a:rPr lang="ru-RU" dirty="0" err="1" smtClean="0">
                <a:latin typeface="KZ Times New Roman" pitchFamily="18" charset="0"/>
              </a:rPr>
              <a:t>адамның сыртқы ортаның әсеріне реакциясын</a:t>
            </a:r>
            <a:r>
              <a:rPr lang="ru-RU" dirty="0" smtClean="0">
                <a:latin typeface="KZ Times New Roman" pitchFamily="18" charset="0"/>
              </a:rPr>
              <a:t> </a:t>
            </a:r>
            <a:r>
              <a:rPr lang="ru-RU" dirty="0" err="1" smtClean="0">
                <a:latin typeface="KZ Times New Roman" pitchFamily="18" charset="0"/>
              </a:rPr>
              <a:t>қарастыратын, тәртіптің психологиялық теорисы</a:t>
            </a:r>
            <a:r>
              <a:rPr lang="ru-RU" dirty="0" smtClean="0">
                <a:latin typeface="KZ Times New Roman" pitchFamily="18" charset="0"/>
              </a:rPr>
              <a:t>: стимул – реакция. </a:t>
            </a:r>
            <a:r>
              <a:rPr lang="ru-RU" dirty="0" err="1" smtClean="0">
                <a:latin typeface="KZ Times New Roman" pitchFamily="18" charset="0"/>
              </a:rPr>
              <a:t>Бұл теориямен</a:t>
            </a:r>
            <a:r>
              <a:rPr lang="ru-RU" dirty="0" smtClean="0">
                <a:latin typeface="KZ Times New Roman" pitchFamily="18" charset="0"/>
              </a:rPr>
              <a:t> </a:t>
            </a:r>
            <a:r>
              <a:rPr lang="ru-RU" dirty="0" err="1" smtClean="0">
                <a:latin typeface="KZ Times New Roman" pitchFamily="18" charset="0"/>
              </a:rPr>
              <a:t>мектептің рационалдық моделі</a:t>
            </a:r>
            <a:r>
              <a:rPr lang="ru-RU" dirty="0" smtClean="0">
                <a:latin typeface="KZ Times New Roman" pitchFamily="18" charset="0"/>
              </a:rPr>
              <a:t> </a:t>
            </a:r>
            <a:r>
              <a:rPr lang="ru-RU" dirty="0" err="1" smtClean="0">
                <a:latin typeface="KZ Times New Roman" pitchFamily="18" charset="0"/>
              </a:rPr>
              <a:t>байланысты</a:t>
            </a:r>
            <a:r>
              <a:rPr lang="ru-RU" dirty="0" smtClean="0">
                <a:latin typeface="KZ Times New Roman" pitchFamily="18" charset="0"/>
              </a:rPr>
              <a:t>, модель </a:t>
            </a:r>
            <a:r>
              <a:rPr lang="ru-RU" dirty="0" err="1" smtClean="0">
                <a:latin typeface="KZ Times New Roman" pitchFamily="18" charset="0"/>
              </a:rPr>
              <a:t>мектепті</a:t>
            </a:r>
            <a:r>
              <a:rPr lang="ru-RU" dirty="0" smtClean="0">
                <a:latin typeface="KZ Times New Roman" pitchFamily="18" charset="0"/>
              </a:rPr>
              <a:t> – </a:t>
            </a:r>
            <a:r>
              <a:rPr lang="ru-RU" dirty="0" err="1" smtClean="0">
                <a:latin typeface="KZ Times New Roman" pitchFamily="18" charset="0"/>
              </a:rPr>
              <a:t>ортаға бейімделудің білім</a:t>
            </a:r>
            <a:r>
              <a:rPr lang="ru-RU" dirty="0" smtClean="0">
                <a:latin typeface="KZ Times New Roman" pitchFamily="18" charset="0"/>
              </a:rPr>
              <a:t> беру </a:t>
            </a:r>
            <a:r>
              <a:rPr lang="ru-RU" dirty="0" err="1" smtClean="0">
                <a:latin typeface="KZ Times New Roman" pitchFamily="18" charset="0"/>
              </a:rPr>
              <a:t>механизмі</a:t>
            </a:r>
            <a:r>
              <a:rPr lang="ru-RU" dirty="0" smtClean="0">
                <a:latin typeface="KZ Times New Roman" pitchFamily="18" charset="0"/>
              </a:rPr>
              <a:t> </a:t>
            </a:r>
            <a:r>
              <a:rPr lang="ru-RU" dirty="0" err="1" smtClean="0">
                <a:latin typeface="KZ Times New Roman" pitchFamily="18" charset="0"/>
              </a:rPr>
              <a:t>ретінде</a:t>
            </a:r>
            <a:r>
              <a:rPr lang="ru-RU" dirty="0" smtClean="0">
                <a:latin typeface="KZ Times New Roman" pitchFamily="18" charset="0"/>
              </a:rPr>
              <a:t> </a:t>
            </a:r>
            <a:r>
              <a:rPr lang="ru-RU" dirty="0" err="1" smtClean="0">
                <a:latin typeface="KZ Times New Roman" pitchFamily="18" charset="0"/>
              </a:rPr>
              <a:t>қарастырады</a:t>
            </a:r>
            <a:r>
              <a:rPr lang="ru-RU" dirty="0" smtClean="0">
                <a:latin typeface="KZ Times New Roman" pitchFamily="18" charset="0"/>
              </a:rPr>
              <a:t>. </a:t>
            </a:r>
            <a:r>
              <a:rPr lang="ru-RU" dirty="0" err="1" smtClean="0">
                <a:latin typeface="KZ Times New Roman" pitchFamily="18" charset="0"/>
              </a:rPr>
              <a:t>Білім</a:t>
            </a:r>
            <a:r>
              <a:rPr lang="ru-RU" dirty="0" smtClean="0">
                <a:latin typeface="KZ Times New Roman" pitchFamily="18" charset="0"/>
              </a:rPr>
              <a:t> </a:t>
            </a:r>
            <a:r>
              <a:rPr lang="ru-RU" dirty="0" err="1" smtClean="0">
                <a:latin typeface="KZ Times New Roman" pitchFamily="18" charset="0"/>
              </a:rPr>
              <a:t>берудің басты</a:t>
            </a:r>
            <a:r>
              <a:rPr lang="ru-RU" dirty="0" smtClean="0">
                <a:latin typeface="KZ Times New Roman" pitchFamily="18" charset="0"/>
              </a:rPr>
              <a:t> </a:t>
            </a:r>
            <a:r>
              <a:rPr lang="ru-RU" dirty="0" err="1" smtClean="0">
                <a:latin typeface="KZ Times New Roman" pitchFamily="18" charset="0"/>
              </a:rPr>
              <a:t>принципі</a:t>
            </a:r>
            <a:r>
              <a:rPr lang="ru-RU" dirty="0" smtClean="0">
                <a:latin typeface="KZ Times New Roman" pitchFamily="18" charset="0"/>
              </a:rPr>
              <a:t> – </a:t>
            </a:r>
            <a:r>
              <a:rPr lang="ru-RU" dirty="0" err="1" smtClean="0">
                <a:latin typeface="KZ Times New Roman" pitchFamily="18" charset="0"/>
              </a:rPr>
              <a:t>процестің сыртқы шарттарын</a:t>
            </a:r>
            <a:r>
              <a:rPr lang="ru-RU" dirty="0" smtClean="0">
                <a:latin typeface="KZ Times New Roman" pitchFamily="18" charset="0"/>
              </a:rPr>
              <a:t> </a:t>
            </a:r>
            <a:r>
              <a:rPr lang="ru-RU" dirty="0" err="1" smtClean="0">
                <a:latin typeface="KZ Times New Roman" pitchFamily="18" charset="0"/>
              </a:rPr>
              <a:t>реттеу</a:t>
            </a:r>
            <a:r>
              <a:rPr lang="ru-RU" dirty="0" smtClean="0">
                <a:latin typeface="KZ Times New Roman" pitchFamily="18" charset="0"/>
              </a:rPr>
              <a:t> </a:t>
            </a:r>
            <a:r>
              <a:rPr lang="ru-RU" dirty="0" err="1" smtClean="0">
                <a:latin typeface="KZ Times New Roman" pitchFamily="18" charset="0"/>
              </a:rPr>
              <a:t>және оған қатысушылардың кері</a:t>
            </a:r>
            <a:r>
              <a:rPr lang="ru-RU" dirty="0" smtClean="0">
                <a:latin typeface="KZ Times New Roman" pitchFamily="18" charset="0"/>
              </a:rPr>
              <a:t> </a:t>
            </a:r>
            <a:r>
              <a:rPr lang="ru-RU" dirty="0" err="1" smtClean="0">
                <a:latin typeface="KZ Times New Roman" pitchFamily="18" charset="0"/>
              </a:rPr>
              <a:t>жауабын</a:t>
            </a:r>
            <a:r>
              <a:rPr lang="ru-RU" dirty="0" smtClean="0">
                <a:latin typeface="KZ Times New Roman" pitchFamily="18" charset="0"/>
              </a:rPr>
              <a:t> </a:t>
            </a:r>
            <a:r>
              <a:rPr lang="ru-RU" dirty="0" err="1" smtClean="0">
                <a:latin typeface="KZ Times New Roman" pitchFamily="18" charset="0"/>
              </a:rPr>
              <a:t>реттеу</a:t>
            </a:r>
            <a:r>
              <a:rPr lang="ru-RU" dirty="0" smtClean="0">
                <a:latin typeface="KZ Times New Roman" pitchFamily="18" charset="0"/>
              </a:rPr>
              <a:t> </a:t>
            </a:r>
            <a:r>
              <a:rPr lang="ru-RU" dirty="0" err="1" smtClean="0">
                <a:latin typeface="KZ Times New Roman" pitchFamily="18" charset="0"/>
              </a:rPr>
              <a:t>болып</a:t>
            </a:r>
            <a:r>
              <a:rPr lang="ru-RU" dirty="0" smtClean="0">
                <a:latin typeface="KZ Times New Roman" pitchFamily="18" charset="0"/>
              </a:rPr>
              <a:t> </a:t>
            </a:r>
            <a:r>
              <a:rPr lang="ru-RU" dirty="0" err="1" smtClean="0">
                <a:latin typeface="KZ Times New Roman" pitchFamily="18" charset="0"/>
              </a:rPr>
              <a:t>табылады</a:t>
            </a:r>
            <a:r>
              <a:rPr lang="ru-RU" dirty="0" smtClean="0">
                <a:latin typeface="KZ Times New Roman" pitchFamily="18" charset="0"/>
              </a:rPr>
              <a:t>. </a:t>
            </a:r>
            <a:r>
              <a:rPr lang="ru-RU" dirty="0" err="1" smtClean="0">
                <a:latin typeface="KZ Times New Roman" pitchFamily="18" charset="0"/>
              </a:rPr>
              <a:t>Бұл </a:t>
            </a:r>
            <a:r>
              <a:rPr lang="ru-RU" dirty="0" smtClean="0">
                <a:latin typeface="KZ Times New Roman" pitchFamily="18" charset="0"/>
              </a:rPr>
              <a:t>парадигма </a:t>
            </a:r>
            <a:r>
              <a:rPr lang="ru-RU" dirty="0" err="1" smtClean="0">
                <a:latin typeface="KZ Times New Roman" pitchFamily="18" charset="0"/>
              </a:rPr>
              <a:t>мектептегі</a:t>
            </a:r>
            <a:r>
              <a:rPr lang="ru-RU" dirty="0" smtClean="0">
                <a:latin typeface="KZ Times New Roman" pitchFamily="18" charset="0"/>
              </a:rPr>
              <a:t> </a:t>
            </a:r>
            <a:r>
              <a:rPr lang="ru-RU" dirty="0" err="1" smtClean="0">
                <a:latin typeface="KZ Times New Roman" pitchFamily="18" charset="0"/>
              </a:rPr>
              <a:t>оқушының тиімді</a:t>
            </a:r>
            <a:r>
              <a:rPr lang="ru-RU" dirty="0" smtClean="0">
                <a:latin typeface="KZ Times New Roman" pitchFamily="18" charset="0"/>
              </a:rPr>
              <a:t> </a:t>
            </a:r>
            <a:r>
              <a:rPr lang="ru-RU" dirty="0" err="1" smtClean="0">
                <a:latin typeface="KZ Times New Roman" pitchFamily="18" charset="0"/>
              </a:rPr>
              <a:t>тәртібін қалыптастыру мақсатымен білім</a:t>
            </a:r>
            <a:r>
              <a:rPr lang="ru-RU" dirty="0" smtClean="0">
                <a:latin typeface="KZ Times New Roman" pitchFamily="18" charset="0"/>
              </a:rPr>
              <a:t> </a:t>
            </a:r>
            <a:r>
              <a:rPr lang="ru-RU" dirty="0" err="1" smtClean="0">
                <a:latin typeface="KZ Times New Roman" pitchFamily="18" charset="0"/>
              </a:rPr>
              <a:t>алу</a:t>
            </a:r>
            <a:r>
              <a:rPr lang="ru-RU" dirty="0" smtClean="0">
                <a:latin typeface="KZ Times New Roman" pitchFamily="18" charset="0"/>
              </a:rPr>
              <a:t> </a:t>
            </a:r>
            <a:r>
              <a:rPr lang="ru-RU" dirty="0" err="1" smtClean="0">
                <a:latin typeface="KZ Times New Roman" pitchFamily="18" charset="0"/>
              </a:rPr>
              <a:t>жолы</a:t>
            </a:r>
            <a:r>
              <a:rPr lang="ru-RU" dirty="0" smtClean="0">
                <a:latin typeface="KZ Times New Roman" pitchFamily="18" charset="0"/>
              </a:rPr>
              <a:t> </a:t>
            </a:r>
            <a:r>
              <a:rPr lang="ru-RU" dirty="0" err="1" smtClean="0">
                <a:latin typeface="KZ Times New Roman" pitchFamily="18" charset="0"/>
              </a:rPr>
              <a:t>деп</a:t>
            </a:r>
            <a:r>
              <a:rPr lang="ru-RU" dirty="0" smtClean="0">
                <a:latin typeface="KZ Times New Roman" pitchFamily="18" charset="0"/>
              </a:rPr>
              <a:t> </a:t>
            </a:r>
            <a:r>
              <a:rPr lang="ru-RU" dirty="0" err="1" smtClean="0">
                <a:latin typeface="KZ Times New Roman" pitchFamily="18" charset="0"/>
              </a:rPr>
              <a:t>қарастырып</a:t>
            </a:r>
            <a:r>
              <a:rPr lang="ru-RU" dirty="0" smtClean="0">
                <a:latin typeface="KZ Times New Roman" pitchFamily="18" charset="0"/>
              </a:rPr>
              <a:t>, </a:t>
            </a:r>
            <a:r>
              <a:rPr lang="ru-RU" dirty="0" err="1" smtClean="0">
                <a:latin typeface="KZ Times New Roman" pitchFamily="18" charset="0"/>
              </a:rPr>
              <a:t>ұстанымы келесідей</a:t>
            </a:r>
            <a:r>
              <a:rPr lang="ru-RU" dirty="0" smtClean="0">
                <a:latin typeface="KZ Times New Roman" pitchFamily="18" charset="0"/>
              </a:rPr>
              <a:t> </a:t>
            </a:r>
            <a:r>
              <a:rPr lang="ru-RU" dirty="0" err="1" smtClean="0">
                <a:latin typeface="KZ Times New Roman" pitchFamily="18" charset="0"/>
              </a:rPr>
              <a:t>болыды</a:t>
            </a:r>
            <a:r>
              <a:rPr lang="ru-RU" dirty="0" smtClean="0">
                <a:latin typeface="KZ Times New Roman" pitchFamily="18" charset="0"/>
              </a:rPr>
              <a:t>: «</a:t>
            </a:r>
            <a:r>
              <a:rPr lang="ru-RU" dirty="0" err="1" smtClean="0">
                <a:latin typeface="KZ Times New Roman" pitchFamily="18" charset="0"/>
              </a:rPr>
              <a:t>Мектеп</a:t>
            </a:r>
            <a:r>
              <a:rPr lang="ru-RU" dirty="0" smtClean="0">
                <a:latin typeface="KZ Times New Roman" pitchFamily="18" charset="0"/>
              </a:rPr>
              <a:t> – фабрика, </a:t>
            </a:r>
            <a:r>
              <a:rPr lang="ru-RU" dirty="0" err="1" smtClean="0">
                <a:latin typeface="KZ Times New Roman" pitchFamily="18" charset="0"/>
              </a:rPr>
              <a:t>ол</a:t>
            </a:r>
            <a:r>
              <a:rPr lang="ru-RU" dirty="0" smtClean="0">
                <a:latin typeface="KZ Times New Roman" pitchFamily="18" charset="0"/>
              </a:rPr>
              <a:t> </a:t>
            </a:r>
            <a:r>
              <a:rPr lang="ru-RU" dirty="0" err="1" smtClean="0">
                <a:latin typeface="KZ Times New Roman" pitchFamily="18" charset="0"/>
              </a:rPr>
              <a:t>үшін оқушы </a:t>
            </a:r>
            <a:r>
              <a:rPr lang="ru-RU" dirty="0" smtClean="0">
                <a:latin typeface="KZ Times New Roman" pitchFamily="18" charset="0"/>
              </a:rPr>
              <a:t>- «</a:t>
            </a:r>
            <a:r>
              <a:rPr lang="ru-RU" dirty="0" err="1" smtClean="0">
                <a:latin typeface="KZ Times New Roman" pitchFamily="18" charset="0"/>
              </a:rPr>
              <a:t>шикізат</a:t>
            </a:r>
            <a:r>
              <a:rPr lang="ru-RU" dirty="0" smtClean="0">
                <a:latin typeface="KZ Times New Roman" pitchFamily="18" charset="0"/>
              </a:rPr>
              <a:t>»». 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autoRev="1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" dur="500" autoRev="1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" dur="500" autoRev="1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1080120"/>
          </a:xfrm>
        </p:spPr>
        <p:txBody>
          <a:bodyPr>
            <a:normAutofit fontScale="90000"/>
          </a:bodyPr>
          <a:lstStyle/>
          <a:p>
            <a:r>
              <a:rPr lang="kk-KZ" dirty="0" smtClean="0"/>
              <a:t/>
            </a:r>
            <a:br>
              <a:rPr lang="kk-KZ" dirty="0" smtClean="0"/>
            </a:br>
            <a:r>
              <a:rPr lang="ru-RU" sz="4900" dirty="0" err="1" smtClean="0">
                <a:ln>
                  <a:solidFill>
                    <a:schemeClr val="accent4">
                      <a:lumMod val="50000"/>
                    </a:schemeClr>
                  </a:solidFill>
                </a:ln>
                <a:latin typeface="KZ Times New Roman" pitchFamily="18" charset="0"/>
              </a:rPr>
              <a:t>Оқытудың негізгі</a:t>
            </a:r>
            <a:r>
              <a:rPr lang="ru-RU" sz="4900" dirty="0" smtClean="0">
                <a:ln>
                  <a:solidFill>
                    <a:schemeClr val="accent4">
                      <a:lumMod val="50000"/>
                    </a:schemeClr>
                  </a:solidFill>
                </a:ln>
                <a:latin typeface="KZ Times New Roman" pitchFamily="18" charset="0"/>
              </a:rPr>
              <a:t> </a:t>
            </a:r>
            <a:r>
              <a:rPr lang="ru-RU" sz="4900" dirty="0" err="1" smtClean="0">
                <a:ln>
                  <a:solidFill>
                    <a:schemeClr val="accent4">
                      <a:lumMod val="50000"/>
                    </a:schemeClr>
                  </a:solidFill>
                </a:ln>
                <a:latin typeface="KZ Times New Roman" pitchFamily="18" charset="0"/>
              </a:rPr>
              <a:t>фазалары</a:t>
            </a:r>
            <a:r>
              <a:rPr lang="ru-RU" sz="4900" dirty="0" smtClean="0">
                <a:ln>
                  <a:solidFill>
                    <a:schemeClr val="accent4">
                      <a:lumMod val="50000"/>
                    </a:schemeClr>
                  </a:solidFill>
                </a:ln>
                <a:latin typeface="KZ Times New Roman" pitchFamily="18" charset="0"/>
              </a:rPr>
              <a:t>:</a:t>
            </a:r>
            <a:br>
              <a:rPr lang="ru-RU" sz="4900" dirty="0" smtClean="0">
                <a:ln>
                  <a:solidFill>
                    <a:schemeClr val="accent4">
                      <a:lumMod val="50000"/>
                    </a:schemeClr>
                  </a:solidFill>
                </a:ln>
                <a:latin typeface="KZ Times New Roman" pitchFamily="18" charset="0"/>
              </a:rPr>
            </a:br>
            <a:endParaRPr lang="ru-RU" sz="4900" dirty="0">
              <a:ln>
                <a:solidFill>
                  <a:schemeClr val="accent4">
                    <a:lumMod val="50000"/>
                  </a:schemeClr>
                </a:solidFill>
              </a:ln>
              <a:latin typeface="KZ 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5256584"/>
          </a:xfrm>
        </p:spPr>
        <p:txBody>
          <a:bodyPr>
            <a:normAutofit fontScale="92500" lnSpcReduction="20000"/>
          </a:bodyPr>
          <a:lstStyle/>
          <a:p>
            <a:pPr lvl="0" algn="just"/>
            <a:r>
              <a:rPr lang="ru-RU" dirty="0" err="1" smtClean="0">
                <a:latin typeface="KZ Times New Roman" pitchFamily="18" charset="0"/>
              </a:rPr>
              <a:t>Қатысушылардың бақыланған іс-әрекеттерінің жинағы ретіндегі</a:t>
            </a:r>
            <a:r>
              <a:rPr lang="ru-RU" dirty="0" smtClean="0">
                <a:latin typeface="KZ Times New Roman" pitchFamily="18" charset="0"/>
              </a:rPr>
              <a:t> эталон </a:t>
            </a:r>
            <a:r>
              <a:rPr lang="ru-RU" dirty="0" err="1" smtClean="0">
                <a:latin typeface="KZ Times New Roman" pitchFamily="18" charset="0"/>
              </a:rPr>
              <a:t>негізіндегі</a:t>
            </a:r>
            <a:r>
              <a:rPr lang="ru-RU" dirty="0" smtClean="0">
                <a:latin typeface="KZ Times New Roman" pitchFamily="18" charset="0"/>
              </a:rPr>
              <a:t> </a:t>
            </a:r>
            <a:r>
              <a:rPr lang="ru-RU" dirty="0" err="1" smtClean="0">
                <a:latin typeface="KZ Times New Roman" pitchFamily="18" charset="0"/>
              </a:rPr>
              <a:t>оқытуды жоспарлау</a:t>
            </a:r>
            <a:r>
              <a:rPr lang="ru-RU" dirty="0" smtClean="0">
                <a:latin typeface="KZ Times New Roman" pitchFamily="18" charset="0"/>
              </a:rPr>
              <a:t>;</a:t>
            </a:r>
          </a:p>
          <a:p>
            <a:pPr lvl="0" algn="just"/>
            <a:r>
              <a:rPr lang="ru-RU" dirty="0" err="1" smtClean="0">
                <a:latin typeface="KZ Times New Roman" pitchFamily="18" charset="0"/>
              </a:rPr>
              <a:t>Диагностикалық: қатысушының білімінің, дағдыстың бастапқы деңгейінің диагностикасы</a:t>
            </a:r>
            <a:r>
              <a:rPr lang="ru-RU" dirty="0" smtClean="0">
                <a:latin typeface="KZ Times New Roman" pitchFamily="18" charset="0"/>
              </a:rPr>
              <a:t>;</a:t>
            </a:r>
          </a:p>
          <a:p>
            <a:pPr lvl="0" algn="just"/>
            <a:r>
              <a:rPr lang="ru-RU" dirty="0" err="1" smtClean="0">
                <a:latin typeface="KZ Times New Roman" pitchFamily="18" charset="0"/>
              </a:rPr>
              <a:t>Рецепттік</a:t>
            </a:r>
            <a:r>
              <a:rPr lang="ru-RU" dirty="0" smtClean="0">
                <a:latin typeface="KZ Times New Roman" pitchFamily="18" charset="0"/>
              </a:rPr>
              <a:t>: </a:t>
            </a:r>
            <a:r>
              <a:rPr lang="ru-RU" dirty="0" err="1" smtClean="0">
                <a:latin typeface="KZ Times New Roman" pitchFamily="18" charset="0"/>
              </a:rPr>
              <a:t>оқытудың қалаулы нәтижесін бағдарламалау;</a:t>
            </a:r>
            <a:endParaRPr lang="ru-RU" dirty="0" smtClean="0">
              <a:latin typeface="KZ Times New Roman" pitchFamily="18" charset="0"/>
            </a:endParaRPr>
          </a:p>
          <a:p>
            <a:pPr lvl="0" algn="just"/>
            <a:r>
              <a:rPr lang="ru-RU" dirty="0" err="1" smtClean="0">
                <a:latin typeface="KZ Times New Roman" pitchFamily="18" charset="0"/>
              </a:rPr>
              <a:t>Ұйымдастырушылық: қатысушыларға олардың білу</a:t>
            </a:r>
            <a:r>
              <a:rPr lang="ru-RU" dirty="0" smtClean="0">
                <a:latin typeface="KZ Times New Roman" pitchFamily="18" charset="0"/>
              </a:rPr>
              <a:t> </a:t>
            </a:r>
            <a:r>
              <a:rPr lang="ru-RU" dirty="0" err="1" smtClean="0">
                <a:latin typeface="KZ Times New Roman" pitchFamily="18" charset="0"/>
              </a:rPr>
              <a:t>керек</a:t>
            </a:r>
            <a:r>
              <a:rPr lang="ru-RU" dirty="0" smtClean="0">
                <a:latin typeface="KZ Times New Roman" pitchFamily="18" charset="0"/>
              </a:rPr>
              <a:t> </a:t>
            </a:r>
            <a:r>
              <a:rPr lang="ru-RU" dirty="0" err="1" smtClean="0">
                <a:latin typeface="KZ Times New Roman" pitchFamily="18" charset="0"/>
              </a:rPr>
              <a:t>нәрселерін түсіндіру;</a:t>
            </a:r>
            <a:endParaRPr lang="ru-RU" dirty="0" smtClean="0">
              <a:latin typeface="KZ Times New Roman" pitchFamily="18" charset="0"/>
            </a:endParaRPr>
          </a:p>
          <a:p>
            <a:pPr lvl="0" algn="just"/>
            <a:r>
              <a:rPr lang="ru-RU" dirty="0" err="1" smtClean="0">
                <a:latin typeface="KZ Times New Roman" pitchFamily="18" charset="0"/>
              </a:rPr>
              <a:t>Оқыту нәтижесін бағалау  және </a:t>
            </a:r>
            <a:r>
              <a:rPr lang="ru-RU" dirty="0" smtClean="0">
                <a:latin typeface="KZ Times New Roman" pitchFamily="18" charset="0"/>
              </a:rPr>
              <a:t>оны </a:t>
            </a:r>
            <a:r>
              <a:rPr lang="ru-RU" dirty="0" err="1" smtClean="0">
                <a:latin typeface="KZ Times New Roman" pitchFamily="18" charset="0"/>
              </a:rPr>
              <a:t>алғашқы эталонмен</a:t>
            </a:r>
            <a:r>
              <a:rPr lang="ru-RU" dirty="0" smtClean="0">
                <a:latin typeface="KZ Times New Roman" pitchFamily="18" charset="0"/>
              </a:rPr>
              <a:t> </a:t>
            </a:r>
            <a:r>
              <a:rPr lang="ru-RU" dirty="0" err="1" smtClean="0">
                <a:latin typeface="KZ Times New Roman" pitchFamily="18" charset="0"/>
              </a:rPr>
              <a:t>салыстыру</a:t>
            </a:r>
            <a:r>
              <a:rPr lang="ru-RU" dirty="0" smtClean="0">
                <a:latin typeface="KZ Times New Roman" pitchFamily="18" charset="0"/>
              </a:rPr>
              <a:t>, тест </a:t>
            </a:r>
            <a:r>
              <a:rPr lang="ru-RU" dirty="0" err="1" smtClean="0">
                <a:latin typeface="KZ Times New Roman" pitchFamily="18" charset="0"/>
              </a:rPr>
              <a:t>жүргізу</a:t>
            </a:r>
            <a:r>
              <a:rPr lang="ru-RU" dirty="0" smtClean="0">
                <a:latin typeface="KZ Times New Roman" pitchFamily="18" charset="0"/>
              </a:rPr>
              <a:t>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kk-KZ" dirty="0" smtClean="0"/>
              <a:t/>
            </a:r>
            <a:br>
              <a:rPr lang="kk-KZ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188640"/>
            <a:ext cx="8712968" cy="6408712"/>
          </a:xfrm>
        </p:spPr>
        <p:txBody>
          <a:bodyPr>
            <a:normAutofit fontScale="85000" lnSpcReduction="20000"/>
          </a:bodyPr>
          <a:lstStyle/>
          <a:p>
            <a:pPr algn="just">
              <a:buNone/>
            </a:pPr>
            <a:r>
              <a:rPr lang="ru-RU" dirty="0" smtClean="0"/>
              <a:t>	</a:t>
            </a:r>
            <a:r>
              <a:rPr lang="ru-RU" sz="2300" dirty="0" smtClean="0">
                <a:latin typeface="KZ Times New Roman" pitchFamily="18" charset="0"/>
              </a:rPr>
              <a:t> </a:t>
            </a:r>
            <a:r>
              <a:rPr lang="ru-RU" sz="2300" dirty="0" err="1" smtClean="0">
                <a:latin typeface="KZ Times New Roman" pitchFamily="18" charset="0"/>
              </a:rPr>
              <a:t>Блумның білімді</a:t>
            </a:r>
            <a:r>
              <a:rPr lang="ru-RU" sz="2300" dirty="0" smtClean="0">
                <a:latin typeface="KZ Times New Roman" pitchFamily="18" charset="0"/>
              </a:rPr>
              <a:t> </a:t>
            </a:r>
            <a:r>
              <a:rPr lang="ru-RU" sz="2300" dirty="0" err="1" smtClean="0">
                <a:latin typeface="KZ Times New Roman" pitchFamily="18" charset="0"/>
              </a:rPr>
              <a:t>толық игеру</a:t>
            </a:r>
            <a:r>
              <a:rPr lang="ru-RU" sz="2300" dirty="0" smtClean="0">
                <a:latin typeface="KZ Times New Roman" pitchFamily="18" charset="0"/>
              </a:rPr>
              <a:t> </a:t>
            </a:r>
            <a:r>
              <a:rPr lang="ru-RU" sz="2300" dirty="0" err="1" smtClean="0">
                <a:latin typeface="KZ Times New Roman" pitchFamily="18" charset="0"/>
              </a:rPr>
              <a:t>концепциясының ерекшеліктері</a:t>
            </a:r>
            <a:endParaRPr lang="ru-RU" sz="2300" dirty="0" smtClean="0">
              <a:latin typeface="KZ Times New Roman" pitchFamily="18" charset="0"/>
            </a:endParaRPr>
          </a:p>
          <a:p>
            <a:pPr algn="just"/>
            <a:r>
              <a:rPr lang="ru-RU" sz="2300" dirty="0" smtClean="0">
                <a:latin typeface="KZ Times New Roman" pitchFamily="18" charset="0"/>
              </a:rPr>
              <a:t>― </a:t>
            </a:r>
            <a:r>
              <a:rPr lang="ru-RU" sz="2300" dirty="0" err="1" smtClean="0">
                <a:latin typeface="KZ Times New Roman" pitchFamily="18" charset="0"/>
              </a:rPr>
              <a:t>барлық оқушыларға міндетті</a:t>
            </a:r>
            <a:r>
              <a:rPr lang="ru-RU" sz="2300" dirty="0" smtClean="0">
                <a:latin typeface="KZ Times New Roman" pitchFamily="18" charset="0"/>
              </a:rPr>
              <a:t> </a:t>
            </a:r>
            <a:r>
              <a:rPr lang="ru-RU" sz="2300" dirty="0" err="1" smtClean="0">
                <a:latin typeface="KZ Times New Roman" pitchFamily="18" charset="0"/>
              </a:rPr>
              <a:t>жоғарғы деңгейдегі оқу нәтижелерін тіркеу</a:t>
            </a:r>
            <a:r>
              <a:rPr lang="ru-RU" sz="2300" dirty="0" smtClean="0">
                <a:latin typeface="KZ Times New Roman" pitchFamily="18" charset="0"/>
              </a:rPr>
              <a:t>;</a:t>
            </a:r>
          </a:p>
          <a:p>
            <a:pPr algn="just"/>
            <a:r>
              <a:rPr lang="ru-RU" sz="2300" dirty="0" smtClean="0">
                <a:latin typeface="KZ Times New Roman" pitchFamily="18" charset="0"/>
              </a:rPr>
              <a:t>― </a:t>
            </a:r>
            <a:r>
              <a:rPr lang="ru-RU" sz="2300" dirty="0" err="1" smtClean="0">
                <a:latin typeface="KZ Times New Roman" pitchFamily="18" charset="0"/>
              </a:rPr>
              <a:t>оқу нәтижесіндегі айырмашылықтар жалпы</a:t>
            </a:r>
            <a:r>
              <a:rPr lang="ru-RU" sz="2300" dirty="0" smtClean="0">
                <a:latin typeface="KZ Times New Roman" pitchFamily="18" charset="0"/>
              </a:rPr>
              <a:t> </a:t>
            </a:r>
            <a:r>
              <a:rPr lang="ru-RU" sz="2300" dirty="0" err="1" smtClean="0">
                <a:latin typeface="KZ Times New Roman" pitchFamily="18" charset="0"/>
              </a:rPr>
              <a:t>жоғарғы деңгейдегілердің шегінен</a:t>
            </a:r>
            <a:r>
              <a:rPr lang="ru-RU" sz="2300" dirty="0" smtClean="0">
                <a:latin typeface="KZ Times New Roman" pitchFamily="18" charset="0"/>
              </a:rPr>
              <a:t> </a:t>
            </a:r>
            <a:r>
              <a:rPr lang="ru-RU" sz="2300" dirty="0" err="1" smtClean="0">
                <a:latin typeface="KZ Times New Roman" pitchFamily="18" charset="0"/>
              </a:rPr>
              <a:t>тыс</a:t>
            </a:r>
            <a:r>
              <a:rPr lang="ru-RU" sz="2300" dirty="0" smtClean="0">
                <a:latin typeface="KZ Times New Roman" pitchFamily="18" charset="0"/>
              </a:rPr>
              <a:t> </a:t>
            </a:r>
            <a:r>
              <a:rPr lang="ru-RU" sz="2300" dirty="0" err="1" smtClean="0">
                <a:latin typeface="KZ Times New Roman" pitchFamily="18" charset="0"/>
              </a:rPr>
              <a:t>болады</a:t>
            </a:r>
            <a:r>
              <a:rPr lang="ru-RU" sz="2300" dirty="0" smtClean="0">
                <a:latin typeface="KZ Times New Roman" pitchFamily="18" charset="0"/>
              </a:rPr>
              <a:t>;</a:t>
            </a:r>
          </a:p>
          <a:p>
            <a:pPr algn="just"/>
            <a:r>
              <a:rPr lang="ru-RU" sz="2300" dirty="0" smtClean="0">
                <a:latin typeface="KZ Times New Roman" pitchFamily="18" charset="0"/>
              </a:rPr>
              <a:t>―  </a:t>
            </a:r>
            <a:r>
              <a:rPr lang="ru-RU" sz="2300" dirty="0" err="1" smtClean="0">
                <a:latin typeface="KZ Times New Roman" pitchFamily="18" charset="0"/>
              </a:rPr>
              <a:t>оқытушы өзінің оқушыларының  оқу материалын</a:t>
            </a:r>
            <a:r>
              <a:rPr lang="ru-RU" sz="2300" dirty="0" smtClean="0">
                <a:latin typeface="KZ Times New Roman" pitchFamily="18" charset="0"/>
              </a:rPr>
              <a:t> </a:t>
            </a:r>
            <a:r>
              <a:rPr lang="ru-RU" sz="2300" dirty="0" err="1" smtClean="0">
                <a:latin typeface="KZ Times New Roman" pitchFamily="18" charset="0"/>
              </a:rPr>
              <a:t>толығымен игере</a:t>
            </a:r>
            <a:r>
              <a:rPr lang="ru-RU" sz="2300" dirty="0" smtClean="0">
                <a:latin typeface="KZ Times New Roman" pitchFamily="18" charset="0"/>
              </a:rPr>
              <a:t> </a:t>
            </a:r>
            <a:r>
              <a:rPr lang="ru-RU" sz="2300" dirty="0" err="1" smtClean="0">
                <a:latin typeface="KZ Times New Roman" pitchFamily="18" charset="0"/>
              </a:rPr>
              <a:t>алатындығына ойша</a:t>
            </a:r>
            <a:r>
              <a:rPr lang="ru-RU" sz="2300" dirty="0" smtClean="0">
                <a:latin typeface="KZ Times New Roman" pitchFamily="18" charset="0"/>
              </a:rPr>
              <a:t> </a:t>
            </a:r>
            <a:r>
              <a:rPr lang="ru-RU" sz="2300" dirty="0" err="1" smtClean="0">
                <a:latin typeface="KZ Times New Roman" pitchFamily="18" charset="0"/>
              </a:rPr>
              <a:t>сенуі</a:t>
            </a:r>
            <a:r>
              <a:rPr lang="ru-RU" sz="2300" dirty="0" smtClean="0">
                <a:latin typeface="KZ Times New Roman" pitchFamily="18" charset="0"/>
              </a:rPr>
              <a:t> </a:t>
            </a:r>
            <a:r>
              <a:rPr lang="ru-RU" sz="2300" dirty="0" err="1" smtClean="0">
                <a:latin typeface="KZ Times New Roman" pitchFamily="18" charset="0"/>
              </a:rPr>
              <a:t>қажет.</a:t>
            </a:r>
            <a:endParaRPr lang="ru-RU" sz="2300" dirty="0" smtClean="0">
              <a:latin typeface="KZ Times New Roman" pitchFamily="18" charset="0"/>
            </a:endParaRPr>
          </a:p>
          <a:p>
            <a:pPr algn="just"/>
            <a:r>
              <a:rPr lang="ru-RU" sz="2300" dirty="0" smtClean="0">
                <a:latin typeface="KZ Times New Roman" pitchFamily="18" charset="0"/>
              </a:rPr>
              <a:t>        </a:t>
            </a:r>
            <a:r>
              <a:rPr lang="ru-RU" sz="2300" dirty="0" err="1" smtClean="0">
                <a:latin typeface="KZ Times New Roman" pitchFamily="18" charset="0"/>
              </a:rPr>
              <a:t>Блумның айтуы</a:t>
            </a:r>
            <a:r>
              <a:rPr lang="ru-RU" sz="2300" dirty="0" smtClean="0">
                <a:latin typeface="KZ Times New Roman" pitchFamily="18" charset="0"/>
              </a:rPr>
              <a:t> </a:t>
            </a:r>
            <a:r>
              <a:rPr lang="ru-RU" sz="2300" dirty="0" err="1" smtClean="0">
                <a:latin typeface="KZ Times New Roman" pitchFamily="18" charset="0"/>
              </a:rPr>
              <a:t>боынша</a:t>
            </a:r>
            <a:r>
              <a:rPr lang="ru-RU" sz="2300" dirty="0" smtClean="0">
                <a:latin typeface="KZ Times New Roman" pitchFamily="18" charset="0"/>
              </a:rPr>
              <a:t> </a:t>
            </a:r>
            <a:r>
              <a:rPr lang="ru-RU" sz="2300" dirty="0" err="1" smtClean="0">
                <a:latin typeface="KZ Times New Roman" pitchFamily="18" charset="0"/>
              </a:rPr>
              <a:t>«барлық балдардың оқу үлгерімі өте жақсы деңгейде болады</a:t>
            </a:r>
            <a:r>
              <a:rPr lang="ru-RU" sz="2300" dirty="0" smtClean="0">
                <a:latin typeface="KZ Times New Roman" pitchFamily="18" charset="0"/>
              </a:rPr>
              <a:t>.» </a:t>
            </a:r>
            <a:r>
              <a:rPr lang="ru-RU" sz="2300" dirty="0" err="1" smtClean="0">
                <a:latin typeface="KZ Times New Roman" pitchFamily="18" charset="0"/>
              </a:rPr>
              <a:t>Орташа</a:t>
            </a:r>
            <a:r>
              <a:rPr lang="ru-RU" sz="2300" dirty="0" smtClean="0">
                <a:latin typeface="KZ Times New Roman" pitchFamily="18" charset="0"/>
              </a:rPr>
              <a:t> </a:t>
            </a:r>
            <a:r>
              <a:rPr lang="ru-RU" sz="2300" dirty="0" err="1" smtClean="0">
                <a:latin typeface="KZ Times New Roman" pitchFamily="18" charset="0"/>
              </a:rPr>
              <a:t>және әлсіз оқушылардың мүмкіндіктерін интенсивті</a:t>
            </a:r>
            <a:r>
              <a:rPr lang="ru-RU" sz="2300" dirty="0" smtClean="0">
                <a:latin typeface="KZ Times New Roman" pitchFamily="18" charset="0"/>
              </a:rPr>
              <a:t> </a:t>
            </a:r>
            <a:r>
              <a:rPr lang="ru-RU" sz="2300" dirty="0" err="1" smtClean="0">
                <a:latin typeface="KZ Times New Roman" pitchFamily="18" charset="0"/>
              </a:rPr>
              <a:t>дамыту</a:t>
            </a:r>
            <a:r>
              <a:rPr lang="ru-RU" sz="2300" dirty="0" smtClean="0">
                <a:latin typeface="KZ Times New Roman" pitchFamily="18" charset="0"/>
              </a:rPr>
              <a:t> – </a:t>
            </a:r>
            <a:r>
              <a:rPr lang="ru-RU" sz="2300" dirty="0" err="1" smtClean="0">
                <a:latin typeface="KZ Times New Roman" pitchFamily="18" charset="0"/>
              </a:rPr>
              <a:t>Блум</a:t>
            </a:r>
            <a:r>
              <a:rPr lang="ru-RU" sz="2300" dirty="0" smtClean="0">
                <a:latin typeface="KZ Times New Roman" pitchFamily="18" charset="0"/>
              </a:rPr>
              <a:t> </a:t>
            </a:r>
            <a:r>
              <a:rPr lang="ru-RU" sz="2300" dirty="0" err="1" smtClean="0">
                <a:latin typeface="KZ Times New Roman" pitchFamily="18" charset="0"/>
              </a:rPr>
              <a:t>концепциясының негізгі</a:t>
            </a:r>
            <a:r>
              <a:rPr lang="ru-RU" sz="2300" dirty="0" smtClean="0">
                <a:latin typeface="KZ Times New Roman" pitchFamily="18" charset="0"/>
              </a:rPr>
              <a:t> </a:t>
            </a:r>
            <a:r>
              <a:rPr lang="ru-RU" sz="2300" dirty="0" err="1" smtClean="0">
                <a:latin typeface="KZ Times New Roman" pitchFamily="18" charset="0"/>
              </a:rPr>
              <a:t>мәні болып</a:t>
            </a:r>
            <a:r>
              <a:rPr lang="ru-RU" sz="2300" dirty="0" smtClean="0">
                <a:latin typeface="KZ Times New Roman" pitchFamily="18" charset="0"/>
              </a:rPr>
              <a:t> </a:t>
            </a:r>
            <a:r>
              <a:rPr lang="ru-RU" sz="2300" dirty="0" err="1" smtClean="0">
                <a:latin typeface="KZ Times New Roman" pitchFamily="18" charset="0"/>
              </a:rPr>
              <a:t>табылады</a:t>
            </a:r>
            <a:r>
              <a:rPr lang="ru-RU" sz="2300" dirty="0" smtClean="0">
                <a:latin typeface="KZ Times New Roman" pitchFamily="18" charset="0"/>
              </a:rPr>
              <a:t>. </a:t>
            </a:r>
          </a:p>
          <a:p>
            <a:pPr algn="just"/>
            <a:r>
              <a:rPr lang="ru-RU" sz="2300" dirty="0" smtClean="0">
                <a:latin typeface="KZ Times New Roman" pitchFamily="18" charset="0"/>
              </a:rPr>
              <a:t>       </a:t>
            </a:r>
            <a:r>
              <a:rPr lang="ru-RU" sz="2300" dirty="0" err="1" smtClean="0">
                <a:latin typeface="KZ Times New Roman" pitchFamily="18" charset="0"/>
              </a:rPr>
              <a:t>Методикасы</a:t>
            </a:r>
            <a:r>
              <a:rPr lang="ru-RU" sz="2300" dirty="0" smtClean="0">
                <a:latin typeface="KZ Times New Roman" pitchFamily="18" charset="0"/>
              </a:rPr>
              <a:t> </a:t>
            </a:r>
            <a:r>
              <a:rPr lang="ru-RU" sz="2300" dirty="0" err="1" smtClean="0">
                <a:latin typeface="KZ Times New Roman" pitchFamily="18" charset="0"/>
              </a:rPr>
              <a:t>келесілерден</a:t>
            </a:r>
            <a:r>
              <a:rPr lang="ru-RU" sz="2300" dirty="0" smtClean="0">
                <a:latin typeface="KZ Times New Roman" pitchFamily="18" charset="0"/>
              </a:rPr>
              <a:t> </a:t>
            </a:r>
            <a:r>
              <a:rPr lang="ru-RU" sz="2300" dirty="0" err="1" smtClean="0">
                <a:latin typeface="KZ Times New Roman" pitchFamily="18" charset="0"/>
              </a:rPr>
              <a:t>тұрады:</a:t>
            </a:r>
            <a:endParaRPr lang="ru-RU" sz="2300" dirty="0" smtClean="0">
              <a:latin typeface="KZ Times New Roman" pitchFamily="18" charset="0"/>
            </a:endParaRPr>
          </a:p>
          <a:p>
            <a:pPr lvl="1" algn="just"/>
            <a:r>
              <a:rPr lang="ru-RU" sz="2300" dirty="0" err="1" smtClean="0">
                <a:latin typeface="KZ Times New Roman" pitchFamily="18" charset="0"/>
              </a:rPr>
              <a:t>Бүкіл </a:t>
            </a:r>
            <a:r>
              <a:rPr lang="ru-RU" sz="2300" dirty="0" smtClean="0">
                <a:latin typeface="KZ Times New Roman" pitchFamily="18" charset="0"/>
              </a:rPr>
              <a:t>курс (класс) </a:t>
            </a:r>
            <a:r>
              <a:rPr lang="ru-RU" sz="2300" dirty="0" err="1" smtClean="0">
                <a:latin typeface="KZ Times New Roman" pitchFamily="18" charset="0"/>
              </a:rPr>
              <a:t>үшін толық игеру</a:t>
            </a:r>
            <a:r>
              <a:rPr lang="ru-RU" sz="2300" dirty="0" smtClean="0">
                <a:latin typeface="KZ Times New Roman" pitchFamily="18" charset="0"/>
              </a:rPr>
              <a:t> </a:t>
            </a:r>
            <a:r>
              <a:rPr lang="ru-RU" sz="2300" dirty="0" err="1" smtClean="0">
                <a:latin typeface="KZ Times New Roman" pitchFamily="18" charset="0"/>
              </a:rPr>
              <a:t>критерийлерін</a:t>
            </a:r>
            <a:r>
              <a:rPr lang="ru-RU" sz="2300" dirty="0" smtClean="0">
                <a:latin typeface="KZ Times New Roman" pitchFamily="18" charset="0"/>
              </a:rPr>
              <a:t> </a:t>
            </a:r>
            <a:r>
              <a:rPr lang="ru-RU" sz="2300" dirty="0" err="1" smtClean="0">
                <a:latin typeface="KZ Times New Roman" pitchFamily="18" charset="0"/>
              </a:rPr>
              <a:t>нақты анықтау</a:t>
            </a:r>
            <a:r>
              <a:rPr lang="ru-RU" sz="2300" dirty="0" smtClean="0">
                <a:latin typeface="KZ Times New Roman" pitchFamily="18" charset="0"/>
              </a:rPr>
              <a:t>, </a:t>
            </a:r>
            <a:r>
              <a:rPr lang="ru-RU" sz="2300" dirty="0" err="1" smtClean="0">
                <a:latin typeface="KZ Times New Roman" pitchFamily="18" charset="0"/>
              </a:rPr>
              <a:t>соның негізінде</a:t>
            </a:r>
            <a:r>
              <a:rPr lang="ru-RU" sz="2300" dirty="0" smtClean="0">
                <a:latin typeface="KZ Times New Roman" pitchFamily="18" charset="0"/>
              </a:rPr>
              <a:t> </a:t>
            </a:r>
            <a:r>
              <a:rPr lang="ru-RU" sz="2300" dirty="0" err="1" smtClean="0">
                <a:latin typeface="KZ Times New Roman" pitchFamily="18" charset="0"/>
              </a:rPr>
              <a:t>оқытушы оқыту нәтижелерінің тізімін</a:t>
            </a:r>
            <a:r>
              <a:rPr lang="ru-RU" sz="2300" dirty="0" smtClean="0">
                <a:latin typeface="KZ Times New Roman" pitchFamily="18" charset="0"/>
              </a:rPr>
              <a:t> </a:t>
            </a:r>
            <a:r>
              <a:rPr lang="ru-RU" sz="2300" dirty="0" err="1" smtClean="0">
                <a:latin typeface="KZ Times New Roman" pitchFamily="18" charset="0"/>
              </a:rPr>
              <a:t>жасайды</a:t>
            </a:r>
            <a:r>
              <a:rPr lang="ru-RU" sz="2300" dirty="0" smtClean="0">
                <a:latin typeface="KZ Times New Roman" pitchFamily="18" charset="0"/>
              </a:rPr>
              <a:t>;</a:t>
            </a:r>
          </a:p>
          <a:p>
            <a:pPr lvl="1" algn="just"/>
            <a:r>
              <a:rPr lang="ru-RU" sz="2300" dirty="0" err="1" smtClean="0">
                <a:latin typeface="KZ Times New Roman" pitchFamily="18" charset="0"/>
              </a:rPr>
              <a:t>Оқу бірліктері</a:t>
            </a:r>
            <a:r>
              <a:rPr lang="ru-RU" sz="2300" dirty="0" smtClean="0">
                <a:latin typeface="KZ Times New Roman" pitchFamily="18" charset="0"/>
              </a:rPr>
              <a:t>, </a:t>
            </a:r>
            <a:r>
              <a:rPr lang="ru-RU" sz="2300" dirty="0" err="1" smtClean="0">
                <a:latin typeface="KZ Times New Roman" pitchFamily="18" charset="0"/>
              </a:rPr>
              <a:t>яғни оқу материалының тұтас бөлімі көрсетіледі, оның </a:t>
            </a:r>
            <a:r>
              <a:rPr lang="ru-RU" sz="2300" dirty="0" smtClean="0">
                <a:latin typeface="KZ Times New Roman" pitchFamily="18" charset="0"/>
              </a:rPr>
              <a:t>да </a:t>
            </a:r>
            <a:r>
              <a:rPr lang="ru-RU" sz="2300" dirty="0" err="1" smtClean="0">
                <a:latin typeface="KZ Times New Roman" pitchFamily="18" charset="0"/>
              </a:rPr>
              <a:t>игеру</a:t>
            </a:r>
            <a:r>
              <a:rPr lang="ru-RU" sz="2300" dirty="0" smtClean="0">
                <a:latin typeface="KZ Times New Roman" pitchFamily="18" charset="0"/>
              </a:rPr>
              <a:t> </a:t>
            </a:r>
            <a:r>
              <a:rPr lang="ru-RU" sz="2300" dirty="0" err="1" smtClean="0">
                <a:latin typeface="KZ Times New Roman" pitchFamily="18" charset="0"/>
              </a:rPr>
              <a:t>нәтижесі шығарылады</a:t>
            </a:r>
            <a:r>
              <a:rPr lang="ru-RU" sz="2300" dirty="0" smtClean="0">
                <a:latin typeface="KZ Times New Roman" pitchFamily="18" charset="0"/>
              </a:rPr>
              <a:t>.</a:t>
            </a:r>
          </a:p>
          <a:p>
            <a:pPr lvl="1" algn="just"/>
            <a:r>
              <a:rPr lang="ru-RU" sz="2300" dirty="0" err="1" smtClean="0">
                <a:latin typeface="KZ Times New Roman" pitchFamily="18" charset="0"/>
              </a:rPr>
              <a:t>Әрбір оқу бірлігі</a:t>
            </a:r>
            <a:r>
              <a:rPr lang="ru-RU" sz="2300" dirty="0" smtClean="0">
                <a:latin typeface="KZ Times New Roman" pitchFamily="18" charset="0"/>
              </a:rPr>
              <a:t> </a:t>
            </a:r>
            <a:r>
              <a:rPr lang="ru-RU" sz="2300" dirty="0" err="1" smtClean="0">
                <a:latin typeface="KZ Times New Roman" pitchFamily="18" charset="0"/>
              </a:rPr>
              <a:t>бойынша</a:t>
            </a:r>
            <a:r>
              <a:rPr lang="ru-RU" sz="2300" dirty="0" smtClean="0">
                <a:latin typeface="KZ Times New Roman" pitchFamily="18" charset="0"/>
              </a:rPr>
              <a:t> </a:t>
            </a:r>
            <a:r>
              <a:rPr lang="ru-RU" sz="2300" dirty="0" err="1" smtClean="0">
                <a:latin typeface="KZ Times New Roman" pitchFamily="18" charset="0"/>
              </a:rPr>
              <a:t>оқыту толық игеру</a:t>
            </a:r>
            <a:r>
              <a:rPr lang="ru-RU" sz="2300" dirty="0" smtClean="0">
                <a:latin typeface="KZ Times New Roman" pitchFamily="18" charset="0"/>
              </a:rPr>
              <a:t> </a:t>
            </a:r>
            <a:r>
              <a:rPr lang="ru-RU" sz="2300" dirty="0" err="1" smtClean="0">
                <a:latin typeface="KZ Times New Roman" pitchFamily="18" charset="0"/>
              </a:rPr>
              <a:t>бағытында жүргізіледі, игеру</a:t>
            </a:r>
            <a:r>
              <a:rPr lang="ru-RU" sz="2300" dirty="0" smtClean="0">
                <a:latin typeface="KZ Times New Roman" pitchFamily="18" charset="0"/>
              </a:rPr>
              <a:t> </a:t>
            </a:r>
            <a:r>
              <a:rPr lang="ru-RU" sz="2300" dirty="0" err="1" smtClean="0">
                <a:latin typeface="KZ Times New Roman" pitchFamily="18" charset="0"/>
              </a:rPr>
              <a:t>толықтылығын бағалау.</a:t>
            </a:r>
            <a:r>
              <a:rPr lang="ru-RU" sz="2300" dirty="0" smtClean="0">
                <a:latin typeface="KZ Times New Roman" pitchFamily="18" charset="0"/>
              </a:rPr>
              <a:t> </a:t>
            </a:r>
          </a:p>
          <a:p>
            <a:pPr lvl="1" algn="just">
              <a:buNone/>
            </a:pPr>
            <a:r>
              <a:rPr lang="ru-RU" sz="2300" dirty="0" smtClean="0">
                <a:latin typeface="KZ Times New Roman" pitchFamily="18" charset="0"/>
              </a:rPr>
              <a:t>		</a:t>
            </a:r>
            <a:r>
              <a:rPr lang="ru-RU" sz="2300" dirty="0" err="1" smtClean="0">
                <a:latin typeface="KZ Times New Roman" pitchFamily="18" charset="0"/>
              </a:rPr>
              <a:t>Мұндай </a:t>
            </a:r>
            <a:r>
              <a:rPr lang="ru-RU" sz="2300" dirty="0" smtClean="0">
                <a:latin typeface="KZ Times New Roman" pitchFamily="18" charset="0"/>
              </a:rPr>
              <a:t>парадигма </a:t>
            </a:r>
            <a:r>
              <a:rPr lang="ru-RU" sz="2300" dirty="0" err="1" smtClean="0">
                <a:latin typeface="KZ Times New Roman" pitchFamily="18" charset="0"/>
              </a:rPr>
              <a:t>түрі </a:t>
            </a:r>
            <a:r>
              <a:rPr lang="ru-RU" sz="2300" dirty="0" smtClean="0">
                <a:latin typeface="KZ Times New Roman" pitchFamily="18" charset="0"/>
              </a:rPr>
              <a:t>Австралия, Бельгия, АҚШ, Корея </a:t>
            </a:r>
            <a:r>
              <a:rPr lang="ru-RU" sz="2300" dirty="0" err="1" smtClean="0">
                <a:latin typeface="KZ Times New Roman" pitchFamily="18" charset="0"/>
              </a:rPr>
              <a:t>республикасында</a:t>
            </a:r>
            <a:r>
              <a:rPr lang="ru-RU" sz="2300" dirty="0" smtClean="0">
                <a:latin typeface="KZ Times New Roman" pitchFamily="18" charset="0"/>
              </a:rPr>
              <a:t> </a:t>
            </a:r>
            <a:r>
              <a:rPr lang="ru-RU" sz="2300" dirty="0" err="1" smtClean="0">
                <a:latin typeface="KZ Times New Roman" pitchFamily="18" charset="0"/>
              </a:rPr>
              <a:t>қалыптасқан </a:t>
            </a:r>
            <a:r>
              <a:rPr lang="ru-RU" sz="2300" dirty="0" smtClean="0">
                <a:latin typeface="KZ Times New Roman" pitchFamily="18" charset="0"/>
              </a:rPr>
              <a:t>бар </a:t>
            </a:r>
            <a:r>
              <a:rPr lang="ru-RU" sz="2300" dirty="0" err="1" smtClean="0">
                <a:latin typeface="KZ Times New Roman" pitchFamily="18" charset="0"/>
              </a:rPr>
              <a:t>деген</a:t>
            </a:r>
            <a:r>
              <a:rPr lang="ru-RU" sz="2300" dirty="0" smtClean="0">
                <a:latin typeface="KZ Times New Roman" pitchFamily="18" charset="0"/>
              </a:rPr>
              <a:t>  </a:t>
            </a:r>
            <a:r>
              <a:rPr lang="ru-RU" sz="2300" dirty="0" err="1" smtClean="0">
                <a:latin typeface="KZ Times New Roman" pitchFamily="18" charset="0"/>
              </a:rPr>
              <a:t>пікір</a:t>
            </a:r>
            <a:r>
              <a:rPr lang="ru-RU" sz="2300" dirty="0" smtClean="0">
                <a:latin typeface="KZ Times New Roman" pitchFamily="18" charset="0"/>
              </a:rPr>
              <a:t> </a:t>
            </a:r>
            <a:r>
              <a:rPr lang="ru-RU" sz="2300" dirty="0" err="1" smtClean="0">
                <a:latin typeface="KZ Times New Roman" pitchFamily="18" charset="0"/>
              </a:rPr>
              <a:t>қалыптасқан</a:t>
            </a:r>
            <a:r>
              <a:rPr lang="ru-RU" sz="2300" dirty="0" smtClean="0">
                <a:latin typeface="KZ Times New Roman" pitchFamily="18" charset="0"/>
              </a:rPr>
              <a:t>, </a:t>
            </a:r>
            <a:r>
              <a:rPr lang="ru-RU" sz="2300" dirty="0" err="1" smtClean="0">
                <a:latin typeface="KZ Times New Roman" pitchFamily="18" charset="0"/>
              </a:rPr>
              <a:t>бұл жүйенің тиімділігі</a:t>
            </a:r>
            <a:r>
              <a:rPr lang="ru-RU" sz="2300" dirty="0" smtClean="0">
                <a:latin typeface="KZ Times New Roman" pitchFamily="18" charset="0"/>
              </a:rPr>
              <a:t> 5-7  </a:t>
            </a:r>
            <a:r>
              <a:rPr lang="ru-RU" sz="2300" dirty="0" err="1" smtClean="0">
                <a:latin typeface="KZ Times New Roman" pitchFamily="18" charset="0"/>
              </a:rPr>
              <a:t>кластарда</a:t>
            </a:r>
            <a:r>
              <a:rPr lang="ru-RU" sz="2300" dirty="0" smtClean="0">
                <a:latin typeface="KZ Times New Roman" pitchFamily="18" charset="0"/>
              </a:rPr>
              <a:t> </a:t>
            </a:r>
            <a:r>
              <a:rPr lang="ru-RU" sz="2300" dirty="0" err="1" smtClean="0">
                <a:latin typeface="KZ Times New Roman" pitchFamily="18" charset="0"/>
              </a:rPr>
              <a:t>орын</a:t>
            </a:r>
            <a:r>
              <a:rPr lang="ru-RU" sz="2300" dirty="0" smtClean="0">
                <a:latin typeface="KZ Times New Roman" pitchFamily="18" charset="0"/>
              </a:rPr>
              <a:t> </a:t>
            </a:r>
            <a:r>
              <a:rPr lang="ru-RU" sz="2300" dirty="0" err="1" smtClean="0">
                <a:latin typeface="KZ Times New Roman" pitchFamily="18" charset="0"/>
              </a:rPr>
              <a:t>алады</a:t>
            </a:r>
            <a:r>
              <a:rPr lang="ru-RU" sz="2300" dirty="0" smtClean="0">
                <a:latin typeface="KZ Times New Roman" pitchFamily="18" charset="0"/>
              </a:rPr>
              <a:t>. </a:t>
            </a:r>
            <a:r>
              <a:rPr lang="ru-RU" sz="2300" dirty="0" err="1" smtClean="0">
                <a:latin typeface="KZ Times New Roman" pitchFamily="18" charset="0"/>
              </a:rPr>
              <a:t>Кеңес өкіметі кезінде</a:t>
            </a:r>
            <a:r>
              <a:rPr lang="ru-RU" sz="2300" dirty="0" smtClean="0">
                <a:latin typeface="KZ Times New Roman" pitchFamily="18" charset="0"/>
              </a:rPr>
              <a:t>  </a:t>
            </a:r>
            <a:r>
              <a:rPr lang="ru-RU" sz="2300" dirty="0" err="1" smtClean="0">
                <a:latin typeface="KZ Times New Roman" pitchFamily="18" charset="0"/>
              </a:rPr>
              <a:t>концепцияны</a:t>
            </a:r>
            <a:r>
              <a:rPr lang="ru-RU" sz="2300" dirty="0" smtClean="0">
                <a:latin typeface="KZ Times New Roman" pitchFamily="18" charset="0"/>
              </a:rPr>
              <a:t> </a:t>
            </a:r>
            <a:r>
              <a:rPr lang="ru-RU" sz="2300" dirty="0" err="1" smtClean="0">
                <a:latin typeface="KZ Times New Roman" pitchFamily="18" charset="0"/>
              </a:rPr>
              <a:t>Эстонияда</a:t>
            </a:r>
            <a:r>
              <a:rPr lang="ru-RU" sz="2300" dirty="0" smtClean="0">
                <a:latin typeface="KZ Times New Roman" pitchFamily="18" charset="0"/>
              </a:rPr>
              <a:t> </a:t>
            </a:r>
            <a:r>
              <a:rPr lang="ru-RU" sz="2300" dirty="0" err="1" smtClean="0">
                <a:latin typeface="KZ Times New Roman" pitchFamily="18" charset="0"/>
              </a:rPr>
              <a:t>белсенді</a:t>
            </a:r>
            <a:r>
              <a:rPr lang="ru-RU" sz="2300" dirty="0" smtClean="0">
                <a:latin typeface="KZ Times New Roman" pitchFamily="18" charset="0"/>
              </a:rPr>
              <a:t> </a:t>
            </a:r>
            <a:r>
              <a:rPr lang="ru-RU" sz="2300" dirty="0" err="1" smtClean="0">
                <a:latin typeface="KZ Times New Roman" pitchFamily="18" charset="0"/>
              </a:rPr>
              <a:t>қолданған, бұл елде</a:t>
            </a:r>
            <a:r>
              <a:rPr lang="ru-RU" sz="2300" dirty="0" smtClean="0">
                <a:latin typeface="KZ Times New Roman" pitchFamily="18" charset="0"/>
              </a:rPr>
              <a:t> </a:t>
            </a:r>
            <a:r>
              <a:rPr lang="ru-RU" sz="2300" dirty="0" err="1" smtClean="0">
                <a:latin typeface="KZ Times New Roman" pitchFamily="18" charset="0"/>
              </a:rPr>
              <a:t>рационалистік</a:t>
            </a:r>
            <a:r>
              <a:rPr lang="ru-RU" sz="2300" dirty="0" smtClean="0">
                <a:latin typeface="KZ Times New Roman" pitchFamily="18" charset="0"/>
              </a:rPr>
              <a:t> </a:t>
            </a:r>
            <a:r>
              <a:rPr lang="ru-RU" sz="2300" dirty="0" err="1" smtClean="0">
                <a:latin typeface="KZ Times New Roman" pitchFamily="18" charset="0"/>
              </a:rPr>
              <a:t>концепцияға дамушы</a:t>
            </a:r>
            <a:r>
              <a:rPr lang="ru-RU" sz="2300" dirty="0" smtClean="0">
                <a:latin typeface="KZ Times New Roman" pitchFamily="18" charset="0"/>
              </a:rPr>
              <a:t> </a:t>
            </a:r>
            <a:r>
              <a:rPr lang="ru-RU" sz="2300" dirty="0" err="1" smtClean="0">
                <a:latin typeface="KZ Times New Roman" pitchFamily="18" charset="0"/>
              </a:rPr>
              <a:t>шығармашылық мүмкіндіктері концепциясын</a:t>
            </a:r>
            <a:r>
              <a:rPr lang="ru-RU" sz="2300" dirty="0" smtClean="0">
                <a:latin typeface="KZ Times New Roman" pitchFamily="18" charset="0"/>
              </a:rPr>
              <a:t> </a:t>
            </a:r>
            <a:r>
              <a:rPr lang="ru-RU" sz="2300" dirty="0" err="1" smtClean="0">
                <a:latin typeface="KZ Times New Roman" pitchFamily="18" charset="0"/>
              </a:rPr>
              <a:t>қосып пайдаланған.</a:t>
            </a:r>
            <a:endParaRPr lang="ru-RU" sz="2300" dirty="0" smtClean="0">
              <a:latin typeface="KZ Times New Roman" pitchFamily="18" charset="0"/>
            </a:endParaRPr>
          </a:p>
          <a:p>
            <a:pPr lvl="1" algn="just"/>
            <a:endParaRPr lang="ru-RU" sz="2300" dirty="0">
              <a:latin typeface="KZ 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kk-KZ" dirty="0" smtClean="0"/>
              <a:t> </a:t>
            </a:r>
            <a:r>
              <a:rPr lang="kk-KZ" b="1" dirty="0" smtClean="0">
                <a:ln>
                  <a:solidFill>
                    <a:schemeClr val="accent4">
                      <a:lumMod val="50000"/>
                    </a:schemeClr>
                  </a:solidFill>
                </a:ln>
                <a:latin typeface="KZ Times New Roman" pitchFamily="18" charset="0"/>
              </a:rPr>
              <a:t>Гуманистік (Феноменологиялық) парадигма</a:t>
            </a:r>
            <a:endParaRPr lang="ru-RU" dirty="0">
              <a:ln>
                <a:solidFill>
                  <a:schemeClr val="accent4">
                    <a:lumMod val="50000"/>
                  </a:schemeClr>
                </a:solidFill>
              </a:ln>
              <a:latin typeface="KZ 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97152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ru-RU" dirty="0" smtClean="0"/>
              <a:t> </a:t>
            </a:r>
            <a:r>
              <a:rPr lang="ru-RU" dirty="0" err="1" smtClean="0">
                <a:latin typeface="KZ Times New Roman" pitchFamily="18" charset="0"/>
              </a:rPr>
              <a:t>Гуманистік</a:t>
            </a:r>
            <a:r>
              <a:rPr lang="ru-RU" dirty="0" smtClean="0">
                <a:latin typeface="KZ Times New Roman" pitchFamily="18" charset="0"/>
              </a:rPr>
              <a:t> </a:t>
            </a:r>
            <a:r>
              <a:rPr lang="ru-RU" dirty="0" err="1" smtClean="0">
                <a:latin typeface="KZ Times New Roman" pitchFamily="18" charset="0"/>
              </a:rPr>
              <a:t>(феноменологиялық</a:t>
            </a:r>
            <a:r>
              <a:rPr lang="ru-RU" dirty="0" smtClean="0">
                <a:latin typeface="KZ Times New Roman" pitchFamily="18" charset="0"/>
              </a:rPr>
              <a:t>) </a:t>
            </a:r>
            <a:r>
              <a:rPr lang="ru-RU" dirty="0" err="1" smtClean="0">
                <a:latin typeface="KZ Times New Roman" pitchFamily="18" charset="0"/>
              </a:rPr>
              <a:t>парадигмада</a:t>
            </a:r>
            <a:r>
              <a:rPr lang="ru-RU" dirty="0" smtClean="0">
                <a:latin typeface="KZ Times New Roman" pitchFamily="18" charset="0"/>
              </a:rPr>
              <a:t> </a:t>
            </a:r>
            <a:r>
              <a:rPr lang="ru-RU" dirty="0" err="1" smtClean="0">
                <a:latin typeface="KZ Times New Roman" pitchFamily="18" charset="0"/>
              </a:rPr>
              <a:t>басты</a:t>
            </a:r>
            <a:r>
              <a:rPr lang="ru-RU" dirty="0" smtClean="0">
                <a:latin typeface="KZ Times New Roman" pitchFamily="18" charset="0"/>
              </a:rPr>
              <a:t> </a:t>
            </a:r>
            <a:r>
              <a:rPr lang="ru-RU" dirty="0" err="1" smtClean="0">
                <a:latin typeface="KZ Times New Roman" pitchFamily="18" charset="0"/>
              </a:rPr>
              <a:t>назар</a:t>
            </a:r>
            <a:r>
              <a:rPr lang="ru-RU" dirty="0" smtClean="0">
                <a:latin typeface="KZ Times New Roman" pitchFamily="18" charset="0"/>
              </a:rPr>
              <a:t> </a:t>
            </a:r>
            <a:r>
              <a:rPr lang="ru-RU" dirty="0" err="1" smtClean="0">
                <a:latin typeface="KZ Times New Roman" pitchFamily="18" charset="0"/>
              </a:rPr>
              <a:t>оқушының дамуына</a:t>
            </a:r>
            <a:r>
              <a:rPr lang="ru-RU" dirty="0" smtClean="0">
                <a:latin typeface="KZ Times New Roman" pitchFamily="18" charset="0"/>
              </a:rPr>
              <a:t>, </a:t>
            </a:r>
            <a:r>
              <a:rPr lang="ru-RU" dirty="0" err="1" smtClean="0">
                <a:latin typeface="KZ Times New Roman" pitchFamily="18" charset="0"/>
              </a:rPr>
              <a:t>оның интеллектуалдық қажеттілігіне, тұлға аралық қатынаста аударылады</a:t>
            </a:r>
            <a:r>
              <a:rPr lang="ru-RU" dirty="0" smtClean="0">
                <a:latin typeface="KZ Times New Roman" pitchFamily="18" charset="0"/>
              </a:rPr>
              <a:t>. </a:t>
            </a:r>
            <a:r>
              <a:rPr lang="ru-RU" dirty="0" err="1" smtClean="0">
                <a:latin typeface="KZ Times New Roman" pitchFamily="18" charset="0"/>
              </a:rPr>
              <a:t>Бұл білім</a:t>
            </a:r>
            <a:r>
              <a:rPr lang="ru-RU" dirty="0" smtClean="0">
                <a:latin typeface="KZ Times New Roman" pitchFamily="18" charset="0"/>
              </a:rPr>
              <a:t> беру </a:t>
            </a:r>
            <a:r>
              <a:rPr lang="ru-RU" dirty="0" err="1" smtClean="0">
                <a:latin typeface="KZ Times New Roman" pitchFamily="18" charset="0"/>
              </a:rPr>
              <a:t>моделінің негізінде</a:t>
            </a:r>
            <a:r>
              <a:rPr lang="ru-RU" dirty="0" smtClean="0">
                <a:latin typeface="KZ Times New Roman" pitchFamily="18" charset="0"/>
              </a:rPr>
              <a:t> </a:t>
            </a:r>
            <a:r>
              <a:rPr lang="ru-RU" dirty="0" err="1" smtClean="0">
                <a:latin typeface="KZ Times New Roman" pitchFamily="18" charset="0"/>
              </a:rPr>
              <a:t>субъектілік-объектілік</a:t>
            </a:r>
            <a:r>
              <a:rPr lang="ru-RU" dirty="0" smtClean="0">
                <a:latin typeface="KZ Times New Roman" pitchFamily="18" charset="0"/>
              </a:rPr>
              <a:t> </a:t>
            </a:r>
            <a:r>
              <a:rPr lang="ru-RU" dirty="0" err="1" smtClean="0">
                <a:latin typeface="KZ Times New Roman" pitchFamily="18" charset="0"/>
              </a:rPr>
              <a:t>қатынас емес</a:t>
            </a:r>
            <a:r>
              <a:rPr lang="ru-RU" dirty="0" smtClean="0">
                <a:latin typeface="KZ Times New Roman" pitchFamily="18" charset="0"/>
              </a:rPr>
              <a:t>, </a:t>
            </a:r>
            <a:r>
              <a:rPr lang="ru-RU" dirty="0" err="1" smtClean="0">
                <a:latin typeface="KZ Times New Roman" pitchFamily="18" charset="0"/>
              </a:rPr>
              <a:t>оқушының дамуы</a:t>
            </a:r>
            <a:r>
              <a:rPr lang="ru-RU" dirty="0" smtClean="0">
                <a:latin typeface="KZ Times New Roman" pitchFamily="18" charset="0"/>
              </a:rPr>
              <a:t>, </a:t>
            </a:r>
            <a:r>
              <a:rPr lang="ru-RU" dirty="0" err="1" smtClean="0">
                <a:latin typeface="KZ Times New Roman" pitchFamily="18" charset="0"/>
              </a:rPr>
              <a:t>өзін-өзі дамытуы</a:t>
            </a:r>
            <a:r>
              <a:rPr lang="ru-RU" dirty="0" smtClean="0">
                <a:latin typeface="KZ Times New Roman" pitchFamily="18" charset="0"/>
              </a:rPr>
              <a:t>, </a:t>
            </a:r>
            <a:r>
              <a:rPr lang="ru-RU" dirty="0" err="1" smtClean="0">
                <a:latin typeface="KZ Times New Roman" pitchFamily="18" charset="0"/>
              </a:rPr>
              <a:t>өзін-өзі қалыптастыруы</a:t>
            </a:r>
            <a:r>
              <a:rPr lang="ru-RU" dirty="0" smtClean="0">
                <a:latin typeface="KZ Times New Roman" pitchFamily="18" charset="0"/>
              </a:rPr>
              <a:t>, </a:t>
            </a:r>
            <a:r>
              <a:rPr lang="ru-RU" dirty="0" err="1" smtClean="0">
                <a:latin typeface="KZ Times New Roman" pitchFamily="18" charset="0"/>
              </a:rPr>
              <a:t>шығармашылығы және субъективтілік</a:t>
            </a:r>
            <a:r>
              <a:rPr lang="ru-RU" dirty="0" smtClean="0">
                <a:latin typeface="KZ Times New Roman" pitchFamily="18" charset="0"/>
              </a:rPr>
              <a:t> </a:t>
            </a:r>
            <a:r>
              <a:rPr lang="ru-RU" dirty="0" err="1" smtClean="0">
                <a:latin typeface="KZ Times New Roman" pitchFamily="18" charset="0"/>
              </a:rPr>
              <a:t>жатыр</a:t>
            </a:r>
            <a:r>
              <a:rPr lang="ru-RU" dirty="0" smtClean="0">
                <a:latin typeface="KZ Times New Roman" pitchFamily="18" charset="0"/>
              </a:rPr>
              <a:t>. </a:t>
            </a:r>
          </a:p>
          <a:p>
            <a:pPr algn="just"/>
            <a:r>
              <a:rPr lang="ru-RU" dirty="0" smtClean="0">
                <a:latin typeface="KZ Times New Roman" pitchFamily="18" charset="0"/>
              </a:rPr>
              <a:t> Б</a:t>
            </a:r>
            <a:r>
              <a:rPr lang="kk-KZ" dirty="0" smtClean="0">
                <a:latin typeface="KZ Times New Roman" pitchFamily="18" charset="0"/>
              </a:rPr>
              <a:t>ұл парадигманың</a:t>
            </a:r>
            <a:r>
              <a:rPr lang="ru-RU" dirty="0" smtClean="0">
                <a:latin typeface="KZ Times New Roman" pitchFamily="18" charset="0"/>
              </a:rPr>
              <a:t> </a:t>
            </a:r>
            <a:r>
              <a:rPr lang="ru-RU" dirty="0" err="1" smtClean="0">
                <a:latin typeface="KZ Times New Roman" pitchFamily="18" charset="0"/>
              </a:rPr>
              <a:t>негізгі</a:t>
            </a:r>
            <a:r>
              <a:rPr lang="ru-RU" dirty="0" smtClean="0">
                <a:latin typeface="KZ Times New Roman" pitchFamily="18" charset="0"/>
              </a:rPr>
              <a:t> </a:t>
            </a:r>
            <a:r>
              <a:rPr lang="ru-RU" dirty="0" err="1" smtClean="0">
                <a:latin typeface="KZ Times New Roman" pitchFamily="18" charset="0"/>
              </a:rPr>
              <a:t>қағидаларының бірі</a:t>
            </a:r>
            <a:r>
              <a:rPr lang="ru-RU" dirty="0" smtClean="0">
                <a:latin typeface="KZ Times New Roman" pitchFamily="18" charset="0"/>
              </a:rPr>
              <a:t> – бала мен </a:t>
            </a:r>
            <a:r>
              <a:rPr lang="ru-RU" dirty="0" err="1" smtClean="0">
                <a:latin typeface="KZ Times New Roman" pitchFamily="18" charset="0"/>
              </a:rPr>
              <a:t>ересектің құндылықты-мәндік теңдігі</a:t>
            </a:r>
            <a:r>
              <a:rPr lang="ru-RU" dirty="0" smtClean="0">
                <a:latin typeface="KZ Times New Roman" pitchFamily="18" charset="0"/>
              </a:rPr>
              <a:t>, </a:t>
            </a:r>
            <a:r>
              <a:rPr lang="ru-RU" dirty="0" err="1" smtClean="0">
                <a:latin typeface="KZ Times New Roman" pitchFamily="18" charset="0"/>
              </a:rPr>
              <a:t>бұл жерде</a:t>
            </a:r>
            <a:r>
              <a:rPr lang="ru-RU" dirty="0" smtClean="0">
                <a:latin typeface="KZ Times New Roman" pitchFamily="18" charset="0"/>
              </a:rPr>
              <a:t> </a:t>
            </a:r>
            <a:r>
              <a:rPr lang="ru-RU" dirty="0" err="1" smtClean="0">
                <a:latin typeface="KZ Times New Roman" pitchFamily="18" charset="0"/>
              </a:rPr>
              <a:t>білім</a:t>
            </a:r>
            <a:r>
              <a:rPr lang="ru-RU" dirty="0" smtClean="0">
                <a:latin typeface="KZ Times New Roman" pitchFamily="18" charset="0"/>
              </a:rPr>
              <a:t> </a:t>
            </a:r>
            <a:r>
              <a:rPr lang="ru-RU" dirty="0" err="1" smtClean="0">
                <a:latin typeface="KZ Times New Roman" pitchFamily="18" charset="0"/>
              </a:rPr>
              <a:t>мен</a:t>
            </a:r>
            <a:r>
              <a:rPr lang="ru-RU" dirty="0" smtClean="0">
                <a:latin typeface="KZ Times New Roman" pitchFamily="18" charset="0"/>
              </a:rPr>
              <a:t> </a:t>
            </a:r>
            <a:r>
              <a:rPr lang="ru-RU" dirty="0" err="1" smtClean="0">
                <a:latin typeface="KZ Times New Roman" pitchFamily="18" charset="0"/>
              </a:rPr>
              <a:t>тәжірибенің бір</a:t>
            </a:r>
            <a:r>
              <a:rPr lang="ru-RU" dirty="0" smtClean="0">
                <a:latin typeface="KZ Times New Roman" pitchFamily="18" charset="0"/>
              </a:rPr>
              <a:t> </a:t>
            </a:r>
            <a:r>
              <a:rPr lang="ru-RU" dirty="0" err="1" smtClean="0">
                <a:latin typeface="KZ Times New Roman" pitchFamily="18" charset="0"/>
              </a:rPr>
              <a:t>деңгейде болуы</a:t>
            </a:r>
            <a:r>
              <a:rPr lang="ru-RU" dirty="0" smtClean="0">
                <a:latin typeface="KZ Times New Roman" pitchFamily="18" charset="0"/>
              </a:rPr>
              <a:t> </a:t>
            </a:r>
            <a:r>
              <a:rPr lang="ru-RU" dirty="0" err="1" smtClean="0">
                <a:latin typeface="KZ Times New Roman" pitchFamily="18" charset="0"/>
              </a:rPr>
              <a:t>емес</a:t>
            </a:r>
            <a:r>
              <a:rPr lang="ru-RU" dirty="0" smtClean="0">
                <a:latin typeface="KZ Times New Roman" pitchFamily="18" charset="0"/>
              </a:rPr>
              <a:t>, </a:t>
            </a:r>
            <a:r>
              <a:rPr lang="ru-RU" dirty="0" err="1" smtClean="0">
                <a:latin typeface="KZ Times New Roman" pitchFamily="18" charset="0"/>
              </a:rPr>
              <a:t>әрбір адамның әлемді шексіз</a:t>
            </a:r>
            <a:r>
              <a:rPr lang="ru-RU" dirty="0" smtClean="0">
                <a:latin typeface="KZ Times New Roman" pitchFamily="18" charset="0"/>
              </a:rPr>
              <a:t> тану </a:t>
            </a:r>
            <a:r>
              <a:rPr lang="ru-RU" dirty="0" err="1" smtClean="0">
                <a:latin typeface="KZ Times New Roman" pitchFamily="18" charset="0"/>
              </a:rPr>
              <a:t>құқығында</a:t>
            </a:r>
            <a:r>
              <a:rPr lang="ru-RU" dirty="0" smtClean="0">
                <a:latin typeface="KZ Times New Roman" pitchFamily="18" charset="0"/>
              </a:rPr>
              <a:t>. </a:t>
            </a:r>
            <a:r>
              <a:rPr lang="ru-RU" dirty="0" err="1" smtClean="0">
                <a:latin typeface="KZ Times New Roman" pitchFamily="18" charset="0"/>
              </a:rPr>
              <a:t>Осыдан</a:t>
            </a:r>
            <a:r>
              <a:rPr lang="ru-RU" dirty="0" smtClean="0">
                <a:latin typeface="KZ Times New Roman" pitchFamily="18" charset="0"/>
              </a:rPr>
              <a:t> </a:t>
            </a:r>
            <a:r>
              <a:rPr lang="ru-RU" dirty="0" err="1" smtClean="0">
                <a:latin typeface="KZ Times New Roman" pitchFamily="18" charset="0"/>
              </a:rPr>
              <a:t>Е.А.Коменскийдің «бүкіл адамды</a:t>
            </a:r>
            <a:r>
              <a:rPr lang="ru-RU" dirty="0" smtClean="0">
                <a:latin typeface="KZ Times New Roman" pitchFamily="18" charset="0"/>
              </a:rPr>
              <a:t> </a:t>
            </a:r>
            <a:r>
              <a:rPr lang="ru-RU" dirty="0" err="1" smtClean="0">
                <a:latin typeface="KZ Times New Roman" pitchFamily="18" charset="0"/>
              </a:rPr>
              <a:t>барлығына оқыту» идеясы</a:t>
            </a:r>
            <a:r>
              <a:rPr lang="ru-RU" dirty="0" smtClean="0">
                <a:latin typeface="KZ Times New Roman" pitchFamily="18" charset="0"/>
              </a:rPr>
              <a:t> </a:t>
            </a:r>
            <a:r>
              <a:rPr lang="ru-RU" dirty="0" err="1" smtClean="0">
                <a:latin typeface="KZ Times New Roman" pitchFamily="18" charset="0"/>
              </a:rPr>
              <a:t>шығады.</a:t>
            </a:r>
            <a:r>
              <a:rPr lang="ru-RU" dirty="0" smtClean="0">
                <a:latin typeface="KZ Times New Roman" pitchFamily="18" charset="0"/>
              </a:rPr>
              <a:t> </a:t>
            </a:r>
            <a:endParaRPr lang="ru-RU" dirty="0">
              <a:latin typeface="KZ Times New Roman" pitchFamily="18" charset="0"/>
            </a:endParaRPr>
          </a:p>
        </p:txBody>
      </p:sp>
    </p:spTree>
  </p:cSld>
  <p:clrMapOvr>
    <a:masterClrMapping/>
  </p:clrMapOvr>
  <p:transition>
    <p:plu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kk-KZ" dirty="0" smtClean="0"/>
              <a:t/>
            </a:r>
            <a:br>
              <a:rPr lang="kk-KZ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404664"/>
            <a:ext cx="8568952" cy="6048672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ru-RU" dirty="0" smtClean="0">
                <a:latin typeface="KZ Times New Roman" pitchFamily="18" charset="0"/>
              </a:rPr>
              <a:t> </a:t>
            </a:r>
            <a:r>
              <a:rPr lang="ru-RU" dirty="0" err="1" smtClean="0">
                <a:latin typeface="KZ Times New Roman" pitchFamily="18" charset="0"/>
              </a:rPr>
              <a:t>Гуманистік</a:t>
            </a:r>
            <a:r>
              <a:rPr lang="ru-RU" dirty="0" smtClean="0">
                <a:latin typeface="KZ Times New Roman" pitchFamily="18" charset="0"/>
              </a:rPr>
              <a:t> парадигма </a:t>
            </a:r>
            <a:r>
              <a:rPr lang="ru-RU" dirty="0" err="1" smtClean="0">
                <a:latin typeface="KZ Times New Roman" pitchFamily="18" charset="0"/>
              </a:rPr>
              <a:t>шеңберіндегі әрб</a:t>
            </a:r>
            <a:r>
              <a:rPr lang="kk-KZ" dirty="0" smtClean="0">
                <a:latin typeface="KZ Times New Roman" pitchFamily="18" charset="0"/>
              </a:rPr>
              <a:t>і</a:t>
            </a:r>
            <a:r>
              <a:rPr lang="ru-RU" dirty="0" err="1" smtClean="0">
                <a:latin typeface="KZ Times New Roman" pitchFamily="18" charset="0"/>
              </a:rPr>
              <a:t>р</a:t>
            </a:r>
            <a:r>
              <a:rPr lang="ru-RU" dirty="0" smtClean="0">
                <a:latin typeface="KZ Times New Roman" pitchFamily="18" charset="0"/>
              </a:rPr>
              <a:t> </a:t>
            </a:r>
            <a:r>
              <a:rPr lang="ru-RU" dirty="0" err="1" smtClean="0">
                <a:latin typeface="KZ Times New Roman" pitchFamily="18" charset="0"/>
              </a:rPr>
              <a:t>білім</a:t>
            </a:r>
            <a:r>
              <a:rPr lang="ru-RU" dirty="0" smtClean="0">
                <a:latin typeface="KZ Times New Roman" pitchFamily="18" charset="0"/>
              </a:rPr>
              <a:t> беру </a:t>
            </a:r>
            <a:r>
              <a:rPr lang="ru-RU" dirty="0" err="1" smtClean="0">
                <a:latin typeface="KZ Times New Roman" pitchFamily="18" charset="0"/>
              </a:rPr>
              <a:t>жүйесі шығармашылық ізденіс</a:t>
            </a:r>
            <a:r>
              <a:rPr lang="ru-RU" dirty="0" smtClean="0">
                <a:latin typeface="KZ Times New Roman" pitchFamily="18" charset="0"/>
              </a:rPr>
              <a:t> </a:t>
            </a:r>
            <a:r>
              <a:rPr lang="ru-RU" dirty="0" err="1" smtClean="0">
                <a:latin typeface="KZ Times New Roman" pitchFamily="18" charset="0"/>
              </a:rPr>
              <a:t>жүргізіп</a:t>
            </a:r>
            <a:r>
              <a:rPr lang="ru-RU" dirty="0" smtClean="0">
                <a:latin typeface="KZ Times New Roman" pitchFamily="18" charset="0"/>
              </a:rPr>
              <a:t>, </a:t>
            </a:r>
            <a:r>
              <a:rPr lang="ru-RU" dirty="0" err="1" smtClean="0">
                <a:latin typeface="KZ Times New Roman" pitchFamily="18" charset="0"/>
              </a:rPr>
              <a:t>білім</a:t>
            </a:r>
            <a:r>
              <a:rPr lang="ru-RU" dirty="0" smtClean="0">
                <a:latin typeface="KZ Times New Roman" pitchFamily="18" charset="0"/>
              </a:rPr>
              <a:t> </a:t>
            </a:r>
            <a:r>
              <a:rPr lang="ru-RU" dirty="0" err="1" smtClean="0">
                <a:latin typeface="KZ Times New Roman" pitchFamily="18" charset="0"/>
              </a:rPr>
              <a:t>беру</a:t>
            </a:r>
            <a:r>
              <a:rPr lang="ru-RU" dirty="0" smtClean="0">
                <a:latin typeface="KZ Times New Roman" pitchFamily="18" charset="0"/>
              </a:rPr>
              <a:t> мен </a:t>
            </a:r>
            <a:r>
              <a:rPr lang="ru-RU" dirty="0" err="1" smtClean="0">
                <a:latin typeface="KZ Times New Roman" pitchFamily="18" charset="0"/>
              </a:rPr>
              <a:t>тәрбиелеудің  өзіндік мазмұнын</a:t>
            </a:r>
            <a:r>
              <a:rPr lang="ru-RU" dirty="0" smtClean="0">
                <a:latin typeface="KZ Times New Roman" pitchFamily="18" charset="0"/>
              </a:rPr>
              <a:t>, </a:t>
            </a:r>
            <a:r>
              <a:rPr lang="ru-RU" dirty="0" err="1" smtClean="0">
                <a:latin typeface="KZ Times New Roman" pitchFamily="18" charset="0"/>
              </a:rPr>
              <a:t>әдістерін табады</a:t>
            </a:r>
            <a:r>
              <a:rPr lang="ru-RU" dirty="0" smtClean="0">
                <a:latin typeface="KZ Times New Roman" pitchFamily="18" charset="0"/>
              </a:rPr>
              <a:t>. </a:t>
            </a:r>
            <a:r>
              <a:rPr lang="ru-RU" dirty="0" err="1" smtClean="0">
                <a:latin typeface="KZ Times New Roman" pitchFamily="18" charset="0"/>
              </a:rPr>
              <a:t>Бұл бағыт оқушының </a:t>
            </a:r>
            <a:r>
              <a:rPr lang="ru-RU" dirty="0" smtClean="0">
                <a:latin typeface="KZ Times New Roman" pitchFamily="18" charset="0"/>
              </a:rPr>
              <a:t>да, </a:t>
            </a:r>
            <a:r>
              <a:rPr lang="ru-RU" dirty="0" err="1" smtClean="0">
                <a:latin typeface="KZ Times New Roman" pitchFamily="18" charset="0"/>
              </a:rPr>
              <a:t>педагогтың </a:t>
            </a:r>
            <a:r>
              <a:rPr lang="ru-RU" dirty="0" smtClean="0">
                <a:latin typeface="KZ Times New Roman" pitchFamily="18" charset="0"/>
              </a:rPr>
              <a:t>да </a:t>
            </a:r>
            <a:r>
              <a:rPr lang="ru-RU" dirty="0" err="1" smtClean="0">
                <a:latin typeface="KZ Times New Roman" pitchFamily="18" charset="0"/>
              </a:rPr>
              <a:t>еркіндігі</a:t>
            </a:r>
            <a:r>
              <a:rPr lang="ru-RU" dirty="0" smtClean="0">
                <a:latin typeface="KZ Times New Roman" pitchFamily="18" charset="0"/>
              </a:rPr>
              <a:t> мен </a:t>
            </a:r>
            <a:r>
              <a:rPr lang="ru-RU" dirty="0" err="1" smtClean="0">
                <a:latin typeface="KZ Times New Roman" pitchFamily="18" charset="0"/>
              </a:rPr>
              <a:t>шығармашылығын  қалыптастырады</a:t>
            </a:r>
            <a:r>
              <a:rPr lang="ru-RU" dirty="0" smtClean="0">
                <a:latin typeface="KZ Times New Roman" pitchFamily="18" charset="0"/>
              </a:rPr>
              <a:t>. </a:t>
            </a:r>
          </a:p>
          <a:p>
            <a:pPr algn="just"/>
            <a:r>
              <a:rPr lang="ru-RU" dirty="0" smtClean="0">
                <a:latin typeface="KZ Times New Roman" pitchFamily="18" charset="0"/>
              </a:rPr>
              <a:t>         </a:t>
            </a:r>
            <a:r>
              <a:rPr lang="ru-RU" dirty="0" err="1" smtClean="0">
                <a:latin typeface="KZ Times New Roman" pitchFamily="18" charset="0"/>
              </a:rPr>
              <a:t>Бұл </a:t>
            </a:r>
            <a:r>
              <a:rPr lang="ru-RU" dirty="0" smtClean="0">
                <a:latin typeface="KZ Times New Roman" pitchFamily="18" charset="0"/>
              </a:rPr>
              <a:t>парадигма  </a:t>
            </a:r>
            <a:r>
              <a:rPr lang="ru-RU" dirty="0" err="1" smtClean="0">
                <a:latin typeface="KZ Times New Roman" pitchFamily="18" charset="0"/>
              </a:rPr>
              <a:t>Ресейдің білім</a:t>
            </a:r>
            <a:r>
              <a:rPr lang="ru-RU" dirty="0" smtClean="0">
                <a:latin typeface="KZ Times New Roman" pitchFamily="18" charset="0"/>
              </a:rPr>
              <a:t> беру </a:t>
            </a:r>
            <a:r>
              <a:rPr lang="ru-RU" dirty="0" err="1" smtClean="0">
                <a:latin typeface="KZ Times New Roman" pitchFamily="18" charset="0"/>
              </a:rPr>
              <a:t>кеңістігіне </a:t>
            </a:r>
            <a:r>
              <a:rPr lang="ru-RU" dirty="0" smtClean="0">
                <a:latin typeface="KZ Times New Roman" pitchFamily="18" charset="0"/>
              </a:rPr>
              <a:t>1991 </a:t>
            </a:r>
            <a:r>
              <a:rPr lang="ru-RU" dirty="0" err="1" smtClean="0">
                <a:latin typeface="KZ Times New Roman" pitchFamily="18" charset="0"/>
              </a:rPr>
              <a:t>жылдан</a:t>
            </a:r>
            <a:r>
              <a:rPr lang="ru-RU" dirty="0" smtClean="0">
                <a:latin typeface="KZ Times New Roman" pitchFamily="18" charset="0"/>
              </a:rPr>
              <a:t> </a:t>
            </a:r>
            <a:r>
              <a:rPr lang="ru-RU" dirty="0" err="1" smtClean="0">
                <a:latin typeface="KZ Times New Roman" pitchFamily="18" charset="0"/>
              </a:rPr>
              <a:t>кейін</a:t>
            </a:r>
            <a:r>
              <a:rPr lang="ru-RU" dirty="0" smtClean="0">
                <a:latin typeface="KZ Times New Roman" pitchFamily="18" charset="0"/>
              </a:rPr>
              <a:t> </a:t>
            </a:r>
            <a:r>
              <a:rPr lang="ru-RU" dirty="0" err="1" smtClean="0">
                <a:latin typeface="KZ Times New Roman" pitchFamily="18" charset="0"/>
              </a:rPr>
              <a:t>министрліктің бұйрығымен емес</a:t>
            </a:r>
            <a:r>
              <a:rPr lang="ru-RU" dirty="0" smtClean="0">
                <a:latin typeface="KZ Times New Roman" pitchFamily="18" charset="0"/>
              </a:rPr>
              <a:t>, </a:t>
            </a:r>
            <a:r>
              <a:rPr lang="ru-RU" dirty="0" err="1" smtClean="0">
                <a:latin typeface="KZ Times New Roman" pitchFamily="18" charset="0"/>
              </a:rPr>
              <a:t>оқытушылардың ықыласынан білім</a:t>
            </a:r>
            <a:r>
              <a:rPr lang="ru-RU" dirty="0" smtClean="0">
                <a:latin typeface="KZ Times New Roman" pitchFamily="18" charset="0"/>
              </a:rPr>
              <a:t> </a:t>
            </a:r>
            <a:r>
              <a:rPr lang="ru-RU" dirty="0" err="1" smtClean="0">
                <a:latin typeface="KZ Times New Roman" pitchFamily="18" charset="0"/>
              </a:rPr>
              <a:t>беруге</a:t>
            </a:r>
            <a:r>
              <a:rPr lang="ru-RU" dirty="0" smtClean="0">
                <a:latin typeface="KZ Times New Roman" pitchFamily="18" charset="0"/>
              </a:rPr>
              <a:t> </a:t>
            </a:r>
            <a:r>
              <a:rPr lang="ru-RU" dirty="0" err="1" smtClean="0">
                <a:latin typeface="KZ Times New Roman" pitchFamily="18" charset="0"/>
              </a:rPr>
              <a:t>енген</a:t>
            </a:r>
            <a:r>
              <a:rPr lang="ru-RU" dirty="0" smtClean="0">
                <a:latin typeface="KZ Times New Roman" pitchFamily="18" charset="0"/>
              </a:rPr>
              <a:t>. </a:t>
            </a:r>
            <a:r>
              <a:rPr lang="ru-RU" dirty="0" err="1" smtClean="0">
                <a:latin typeface="KZ Times New Roman" pitchFamily="18" charset="0"/>
              </a:rPr>
              <a:t>Ол</a:t>
            </a:r>
            <a:r>
              <a:rPr lang="ru-RU" dirty="0" smtClean="0">
                <a:latin typeface="KZ Times New Roman" pitchFamily="18" charset="0"/>
              </a:rPr>
              <a:t> </a:t>
            </a:r>
            <a:r>
              <a:rPr lang="ru-RU" dirty="0" err="1" smtClean="0">
                <a:latin typeface="KZ Times New Roman" pitchFamily="18" charset="0"/>
              </a:rPr>
              <a:t>қазіргі заманда</a:t>
            </a:r>
            <a:r>
              <a:rPr lang="ru-RU" dirty="0" smtClean="0">
                <a:latin typeface="KZ Times New Roman" pitchFamily="18" charset="0"/>
              </a:rPr>
              <a:t> </a:t>
            </a:r>
            <a:r>
              <a:rPr lang="ru-RU" dirty="0" err="1" smtClean="0">
                <a:latin typeface="KZ Times New Roman" pitchFamily="18" charset="0"/>
              </a:rPr>
              <a:t>актуальді</a:t>
            </a:r>
            <a:r>
              <a:rPr lang="ru-RU" dirty="0" smtClean="0">
                <a:latin typeface="KZ Times New Roman" pitchFamily="18" charset="0"/>
              </a:rPr>
              <a:t> </a:t>
            </a:r>
            <a:r>
              <a:rPr lang="ru-RU" dirty="0" err="1" smtClean="0">
                <a:latin typeface="KZ Times New Roman" pitchFamily="18" charset="0"/>
              </a:rPr>
              <a:t>болып</a:t>
            </a:r>
            <a:r>
              <a:rPr lang="ru-RU" dirty="0" smtClean="0">
                <a:latin typeface="KZ Times New Roman" pitchFamily="18" charset="0"/>
              </a:rPr>
              <a:t> </a:t>
            </a:r>
            <a:r>
              <a:rPr lang="ru-RU" dirty="0" err="1" smtClean="0">
                <a:latin typeface="KZ Times New Roman" pitchFamily="18" charset="0"/>
              </a:rPr>
              <a:t>саналады</a:t>
            </a:r>
            <a:r>
              <a:rPr lang="ru-RU" dirty="0" smtClean="0">
                <a:latin typeface="KZ Times New Roman" pitchFamily="18" charset="0"/>
              </a:rPr>
              <a:t>, </a:t>
            </a:r>
            <a:r>
              <a:rPr lang="ru-RU" dirty="0" err="1" smtClean="0">
                <a:latin typeface="KZ Times New Roman" pitchFamily="18" charset="0"/>
              </a:rPr>
              <a:t>себебі</a:t>
            </a:r>
            <a:r>
              <a:rPr lang="ru-RU" dirty="0" smtClean="0">
                <a:latin typeface="KZ Times New Roman" pitchFamily="18" charset="0"/>
              </a:rPr>
              <a:t> </a:t>
            </a:r>
            <a:r>
              <a:rPr lang="ru-RU" dirty="0" err="1" smtClean="0">
                <a:latin typeface="KZ Times New Roman" pitchFamily="18" charset="0"/>
              </a:rPr>
              <a:t>адамды</a:t>
            </a:r>
            <a:r>
              <a:rPr lang="ru-RU" dirty="0" smtClean="0">
                <a:latin typeface="KZ Times New Roman" pitchFamily="18" charset="0"/>
              </a:rPr>
              <a:t> </a:t>
            </a:r>
            <a:r>
              <a:rPr lang="ru-RU" dirty="0" err="1" smtClean="0">
                <a:latin typeface="KZ Times New Roman" pitchFamily="18" charset="0"/>
              </a:rPr>
              <a:t>жоғары деңгейге көтеретіндер  «бұл </a:t>
            </a:r>
            <a:r>
              <a:rPr lang="ru-RU" dirty="0" smtClean="0">
                <a:latin typeface="KZ Times New Roman" pitchFamily="18" charset="0"/>
              </a:rPr>
              <a:t>– </a:t>
            </a:r>
            <a:r>
              <a:rPr lang="ru-RU" dirty="0" err="1" smtClean="0">
                <a:latin typeface="KZ Times New Roman" pitchFamily="18" charset="0"/>
              </a:rPr>
              <a:t>мәдениет, білім</a:t>
            </a:r>
            <a:r>
              <a:rPr lang="ru-RU" dirty="0" smtClean="0">
                <a:latin typeface="KZ Times New Roman" pitchFamily="18" charset="0"/>
              </a:rPr>
              <a:t> мен </a:t>
            </a:r>
            <a:r>
              <a:rPr lang="ru-RU" dirty="0" err="1" smtClean="0">
                <a:latin typeface="KZ Times New Roman" pitchFamily="18" charset="0"/>
              </a:rPr>
              <a:t>табиғат феномені</a:t>
            </a:r>
            <a:r>
              <a:rPr lang="ru-RU" dirty="0" smtClean="0">
                <a:latin typeface="KZ Times New Roman" pitchFamily="18" charset="0"/>
              </a:rPr>
              <a:t>»  </a:t>
            </a:r>
            <a:r>
              <a:rPr lang="ru-RU" dirty="0" err="1" smtClean="0">
                <a:latin typeface="KZ Times New Roman" pitchFamily="18" charset="0"/>
              </a:rPr>
              <a:t>деп</a:t>
            </a:r>
            <a:r>
              <a:rPr lang="ru-RU" dirty="0" smtClean="0">
                <a:latin typeface="KZ Times New Roman" pitchFamily="18" charset="0"/>
              </a:rPr>
              <a:t> </a:t>
            </a:r>
            <a:r>
              <a:rPr lang="ru-RU" dirty="0" err="1" smtClean="0">
                <a:latin typeface="KZ Times New Roman" pitchFamily="18" charset="0"/>
              </a:rPr>
              <a:t>қарастырады</a:t>
            </a:r>
            <a:r>
              <a:rPr lang="ru-RU" dirty="0" smtClean="0">
                <a:latin typeface="KZ Times New Roman" pitchFamily="18" charset="0"/>
              </a:rPr>
              <a:t>.</a:t>
            </a:r>
            <a:endParaRPr lang="ru-RU" dirty="0">
              <a:latin typeface="KZ 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alphaModFix amt="99000"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1008112"/>
          </a:xfrm>
        </p:spPr>
        <p:txBody>
          <a:bodyPr>
            <a:no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r>
              <a:rPr lang="ru-RU" sz="8000" b="1" dirty="0" err="1" smtClean="0">
                <a:ln>
                  <a:prstDash val="solid"/>
                </a:ln>
                <a:solidFill>
                  <a:schemeClr val="accent4">
                    <a:lumMod val="75000"/>
                  </a:schemeClr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latin typeface="KZ Boyarsky" pitchFamily="34" charset="0"/>
              </a:rPr>
              <a:t>Жоспар</a:t>
            </a:r>
            <a:r>
              <a:rPr lang="kk-KZ" sz="8000" b="1" dirty="0">
                <a:ln>
                  <a:prstDash val="solid"/>
                </a:ln>
                <a:solidFill>
                  <a:schemeClr val="accent4">
                    <a:lumMod val="75000"/>
                  </a:schemeClr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latin typeface="KZ Boyarsky" pitchFamily="34" charset="0"/>
              </a:rPr>
              <a:t>:</a:t>
            </a:r>
            <a:endParaRPr lang="ru-RU" sz="8000" b="1" dirty="0">
              <a:ln>
                <a:prstDash val="solid"/>
              </a:ln>
              <a:solidFill>
                <a:schemeClr val="accent4">
                  <a:lumMod val="75000"/>
                </a:schemeClr>
              </a:solidFill>
              <a:effectLst>
                <a:glow rad="63500">
                  <a:schemeClr val="accent3">
                    <a:satMod val="175000"/>
                    <a:alpha val="40000"/>
                  </a:schemeClr>
                </a:glow>
                <a:outerShdw blurRad="88000" dist="50800" dir="5040000" algn="tl">
                  <a:schemeClr val="accent4">
                    <a:tint val="80000"/>
                    <a:satMod val="250000"/>
                    <a:alpha val="45000"/>
                  </a:schemeClr>
                </a:outerShdw>
              </a:effectLst>
              <a:latin typeface="KZ Boyarsky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340768"/>
            <a:ext cx="8363272" cy="5184576"/>
          </a:xfrm>
        </p:spPr>
        <p:txBody>
          <a:bodyPr>
            <a:normAutofit fontScale="92500" lnSpcReduction="10000"/>
          </a:bodyPr>
          <a:lstStyle/>
          <a:p>
            <a:pPr>
              <a:buClr>
                <a:schemeClr val="accent4">
                  <a:lumMod val="75000"/>
                </a:schemeClr>
              </a:buClr>
              <a:buFont typeface="Wingdings" pitchFamily="2" charset="2"/>
              <a:buChar char="v"/>
            </a:pPr>
            <a:r>
              <a:rPr lang="ru-RU" dirty="0" smtClean="0">
                <a:latin typeface="KZ Times New Roman" pitchFamily="18" charset="0"/>
              </a:rPr>
              <a:t> </a:t>
            </a:r>
            <a:r>
              <a:rPr lang="ru-RU" dirty="0" err="1" smtClean="0">
                <a:latin typeface="KZ Times New Roman" pitchFamily="18" charset="0"/>
              </a:rPr>
              <a:t>Негізгі</a:t>
            </a:r>
            <a:r>
              <a:rPr lang="ru-RU" dirty="0" smtClean="0">
                <a:latin typeface="KZ Times New Roman" pitchFamily="18" charset="0"/>
              </a:rPr>
              <a:t> </a:t>
            </a:r>
            <a:r>
              <a:rPr lang="ru-RU" dirty="0" err="1" smtClean="0">
                <a:latin typeface="KZ Times New Roman" pitchFamily="18" charset="0"/>
              </a:rPr>
              <a:t>бөлім</a:t>
            </a:r>
            <a:endParaRPr lang="ru-RU" dirty="0">
              <a:latin typeface="KZ Times New Roman" pitchFamily="18" charset="0"/>
            </a:endParaRPr>
          </a:p>
          <a:p>
            <a:pPr>
              <a:buClr>
                <a:schemeClr val="accent4">
                  <a:lumMod val="75000"/>
                </a:schemeClr>
              </a:buClr>
              <a:buFont typeface="Wingdings" pitchFamily="2" charset="2"/>
              <a:buChar char="v"/>
            </a:pPr>
            <a:r>
              <a:rPr lang="kk-KZ" dirty="0">
                <a:latin typeface="KZ Times New Roman" pitchFamily="18" charset="0"/>
              </a:rPr>
              <a:t> </a:t>
            </a:r>
            <a:r>
              <a:rPr lang="ru-RU" dirty="0" err="1" smtClean="0">
                <a:latin typeface="KZ Times New Roman" pitchFamily="18" charset="0"/>
              </a:rPr>
              <a:t>Білім</a:t>
            </a:r>
            <a:r>
              <a:rPr lang="ru-RU" dirty="0" smtClean="0">
                <a:latin typeface="KZ Times New Roman" pitchFamily="18" charset="0"/>
              </a:rPr>
              <a:t> </a:t>
            </a:r>
            <a:r>
              <a:rPr lang="ru-RU" dirty="0">
                <a:latin typeface="KZ Times New Roman" pitchFamily="18" charset="0"/>
              </a:rPr>
              <a:t>беру </a:t>
            </a:r>
            <a:r>
              <a:rPr lang="ru-RU" dirty="0" err="1">
                <a:latin typeface="KZ Times New Roman" pitchFamily="18" charset="0"/>
              </a:rPr>
              <a:t>парадигмасының мәні және </a:t>
            </a:r>
            <a:r>
              <a:rPr lang="ru-RU" dirty="0" err="1" smtClean="0">
                <a:latin typeface="KZ Times New Roman" pitchFamily="18" charset="0"/>
              </a:rPr>
              <a:t>педагогикалық  өркениет кезеңдері</a:t>
            </a:r>
            <a:endParaRPr lang="ru-RU" dirty="0">
              <a:latin typeface="KZ Times New Roman" pitchFamily="18" charset="0"/>
            </a:endParaRPr>
          </a:p>
          <a:p>
            <a:pPr>
              <a:buClr>
                <a:schemeClr val="accent4">
                  <a:lumMod val="75000"/>
                </a:schemeClr>
              </a:buClr>
              <a:buFont typeface="Wingdings" pitchFamily="2" charset="2"/>
              <a:buChar char="v"/>
            </a:pPr>
            <a:r>
              <a:rPr lang="kk-KZ" dirty="0">
                <a:latin typeface="KZ Times New Roman" pitchFamily="18" charset="0"/>
              </a:rPr>
              <a:t> </a:t>
            </a:r>
            <a:r>
              <a:rPr lang="ru-RU" dirty="0" err="1" smtClean="0">
                <a:latin typeface="KZ Times New Roman" pitchFamily="18" charset="0"/>
              </a:rPr>
              <a:t>Білім</a:t>
            </a:r>
            <a:r>
              <a:rPr lang="ru-RU" dirty="0" smtClean="0">
                <a:latin typeface="KZ Times New Roman" pitchFamily="18" charset="0"/>
              </a:rPr>
              <a:t> </a:t>
            </a:r>
            <a:r>
              <a:rPr lang="ru-RU" dirty="0">
                <a:latin typeface="KZ Times New Roman" pitchFamily="18" charset="0"/>
              </a:rPr>
              <a:t>беру </a:t>
            </a:r>
            <a:r>
              <a:rPr lang="ru-RU" dirty="0" err="1">
                <a:latin typeface="KZ Times New Roman" pitchFamily="18" charset="0"/>
              </a:rPr>
              <a:t>парадигмаларының түрлері және</a:t>
            </a:r>
            <a:r>
              <a:rPr lang="en-US" dirty="0">
                <a:latin typeface="KZ Times New Roman" pitchFamily="18" charset="0"/>
              </a:rPr>
              <a:t>  </a:t>
            </a:r>
            <a:r>
              <a:rPr lang="ru-RU" dirty="0" err="1" smtClean="0">
                <a:latin typeface="KZ Times New Roman" pitchFamily="18" charset="0"/>
              </a:rPr>
              <a:t>оның сипаттамалары</a:t>
            </a:r>
            <a:endParaRPr lang="ru-RU" dirty="0">
              <a:latin typeface="KZ Times New Roman" pitchFamily="18" charset="0"/>
            </a:endParaRPr>
          </a:p>
          <a:p>
            <a:pPr>
              <a:buClr>
                <a:schemeClr val="accent4">
                  <a:lumMod val="75000"/>
                </a:schemeClr>
              </a:buClr>
              <a:buFont typeface="Wingdings" pitchFamily="2" charset="2"/>
              <a:buChar char="v"/>
            </a:pPr>
            <a:r>
              <a:rPr lang="ru-RU" dirty="0" smtClean="0">
                <a:latin typeface="KZ Times New Roman" pitchFamily="18" charset="0"/>
              </a:rPr>
              <a:t> </a:t>
            </a:r>
            <a:r>
              <a:rPr lang="ru-RU" dirty="0" err="1" smtClean="0">
                <a:latin typeface="KZ Times New Roman" pitchFamily="18" charset="0"/>
              </a:rPr>
              <a:t>Эзотерикалық </a:t>
            </a:r>
            <a:r>
              <a:rPr lang="ru-RU" dirty="0" err="1">
                <a:latin typeface="KZ Times New Roman" pitchFamily="18" charset="0"/>
              </a:rPr>
              <a:t>және дәстүрлі-консервативтік </a:t>
            </a:r>
            <a:r>
              <a:rPr lang="ru-RU" dirty="0" err="1" smtClean="0">
                <a:latin typeface="KZ Times New Roman" pitchFamily="18" charset="0"/>
              </a:rPr>
              <a:t>парадигмалар</a:t>
            </a:r>
            <a:endParaRPr lang="ru-RU" dirty="0">
              <a:latin typeface="KZ Times New Roman" pitchFamily="18" charset="0"/>
            </a:endParaRPr>
          </a:p>
          <a:p>
            <a:pPr>
              <a:buClr>
                <a:schemeClr val="accent4">
                  <a:lumMod val="75000"/>
                </a:schemeClr>
              </a:buClr>
              <a:buFont typeface="Wingdings" pitchFamily="2" charset="2"/>
              <a:buChar char="v"/>
            </a:pPr>
            <a:r>
              <a:rPr lang="ru-RU" dirty="0" smtClean="0">
                <a:latin typeface="KZ Times New Roman" pitchFamily="18" charset="0"/>
              </a:rPr>
              <a:t> </a:t>
            </a:r>
            <a:r>
              <a:rPr lang="ru-RU" dirty="0" err="1">
                <a:latin typeface="KZ Times New Roman" pitchFamily="18" charset="0"/>
              </a:rPr>
              <a:t>Технократтық және бихевиористік</a:t>
            </a:r>
            <a:r>
              <a:rPr lang="ru-RU" dirty="0">
                <a:latin typeface="KZ Times New Roman" pitchFamily="18" charset="0"/>
              </a:rPr>
              <a:t> </a:t>
            </a:r>
            <a:r>
              <a:rPr lang="ru-RU" dirty="0" err="1" smtClean="0">
                <a:latin typeface="KZ Times New Roman" pitchFamily="18" charset="0"/>
              </a:rPr>
              <a:t>парадигмалар</a:t>
            </a:r>
            <a:endParaRPr lang="ru-RU" dirty="0">
              <a:latin typeface="KZ Times New Roman" pitchFamily="18" charset="0"/>
            </a:endParaRPr>
          </a:p>
          <a:p>
            <a:pPr>
              <a:buClr>
                <a:schemeClr val="accent4">
                  <a:lumMod val="75000"/>
                </a:schemeClr>
              </a:buClr>
              <a:buFont typeface="Wingdings" pitchFamily="2" charset="2"/>
              <a:buChar char="v"/>
            </a:pPr>
            <a:r>
              <a:rPr lang="ru-RU" dirty="0" smtClean="0">
                <a:latin typeface="KZ Times New Roman" pitchFamily="18" charset="0"/>
              </a:rPr>
              <a:t> </a:t>
            </a:r>
            <a:r>
              <a:rPr lang="ru-RU" dirty="0" err="1">
                <a:latin typeface="KZ Times New Roman" pitchFamily="18" charset="0"/>
              </a:rPr>
              <a:t>Гуманитарлық </a:t>
            </a:r>
            <a:r>
              <a:rPr lang="ru-RU" dirty="0" err="1" smtClean="0">
                <a:latin typeface="KZ Times New Roman" pitchFamily="18" charset="0"/>
              </a:rPr>
              <a:t>парадигмалар</a:t>
            </a:r>
            <a:endParaRPr lang="ru-RU" dirty="0">
              <a:latin typeface="KZ Times New Roman" pitchFamily="18" charset="0"/>
            </a:endParaRPr>
          </a:p>
          <a:p>
            <a:pPr>
              <a:buClr>
                <a:schemeClr val="accent4">
                  <a:lumMod val="75000"/>
                </a:schemeClr>
              </a:buClr>
              <a:buFont typeface="Wingdings" pitchFamily="2" charset="2"/>
              <a:buChar char="v"/>
            </a:pPr>
            <a:r>
              <a:rPr lang="ru-RU" dirty="0" smtClean="0">
                <a:latin typeface="KZ Times New Roman" pitchFamily="18" charset="0"/>
              </a:rPr>
              <a:t> </a:t>
            </a:r>
            <a:r>
              <a:rPr lang="ru-RU" dirty="0" err="1" smtClean="0">
                <a:latin typeface="KZ Times New Roman" pitchFamily="18" charset="0"/>
              </a:rPr>
              <a:t>Қорытынды</a:t>
            </a:r>
            <a:endParaRPr lang="ru-RU" dirty="0">
              <a:latin typeface="KZ Times New Roman" pitchFamily="18" charset="0"/>
            </a:endParaRP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alphaModFix amt="99000"/>
            <a:lum/>
          </a:blip>
          <a:srcRect/>
          <a:stretch>
            <a:fillRect t="-25000" b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Лента лицом вниз 3"/>
          <p:cNvSpPr/>
          <p:nvPr/>
        </p:nvSpPr>
        <p:spPr>
          <a:xfrm>
            <a:off x="539552" y="404664"/>
            <a:ext cx="7776864" cy="5976664"/>
          </a:xfrm>
          <a:prstGeom prst="ribbon">
            <a:avLst>
              <a:gd name="adj1" fmla="val 7344"/>
              <a:gd name="adj2" fmla="val 50000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100" b="1" cap="all" dirty="0" err="1" smtClean="0">
                <a:ln w="9000" cmpd="sng">
                  <a:solidFill>
                    <a:schemeClr val="accent4">
                      <a:lumMod val="50000"/>
                    </a:schemeClr>
                  </a:solidFill>
                  <a:prstDash val="solid"/>
                </a:ln>
                <a:solidFill>
                  <a:sysClr val="windowText" lastClr="000000"/>
                </a:solidFill>
                <a:effectLst>
                  <a:glow rad="101600">
                    <a:schemeClr val="accent4">
                      <a:satMod val="175000"/>
                      <a:alpha val="40000"/>
                    </a:schemeClr>
                  </a:glow>
                  <a:reflection blurRad="12700" stA="28000" endPos="45000" dist="1000" dir="5400000" sy="-100000" algn="bl" rotWithShape="0"/>
                </a:effectLst>
                <a:latin typeface="KZ Times New Roman" pitchFamily="18" charset="0"/>
              </a:rPr>
              <a:t>Гуманистік</a:t>
            </a:r>
            <a:r>
              <a:rPr lang="ru-RU" sz="3100" b="1" cap="all" dirty="0" smtClean="0">
                <a:ln w="9000" cmpd="sng">
                  <a:solidFill>
                    <a:schemeClr val="accent4">
                      <a:lumMod val="50000"/>
                    </a:schemeClr>
                  </a:solidFill>
                  <a:prstDash val="solid"/>
                </a:ln>
                <a:solidFill>
                  <a:sysClr val="windowText" lastClr="000000"/>
                </a:solidFill>
                <a:effectLst>
                  <a:glow rad="101600">
                    <a:schemeClr val="accent4">
                      <a:satMod val="175000"/>
                      <a:alpha val="40000"/>
                    </a:schemeClr>
                  </a:glow>
                  <a:reflection blurRad="12700" stA="28000" endPos="45000" dist="1000" dir="5400000" sy="-100000" algn="bl" rotWithShape="0"/>
                </a:effectLst>
                <a:latin typeface="KZ Times New Roman" pitchFamily="18" charset="0"/>
              </a:rPr>
              <a:t> </a:t>
            </a:r>
            <a:r>
              <a:rPr lang="ru-RU" sz="3100" b="1" cap="all" dirty="0" err="1" smtClean="0">
                <a:ln w="9000" cmpd="sng">
                  <a:solidFill>
                    <a:schemeClr val="accent4">
                      <a:lumMod val="50000"/>
                    </a:schemeClr>
                  </a:solidFill>
                  <a:prstDash val="solid"/>
                </a:ln>
                <a:solidFill>
                  <a:sysClr val="windowText" lastClr="000000"/>
                </a:solidFill>
                <a:effectLst>
                  <a:glow rad="101600">
                    <a:schemeClr val="accent4">
                      <a:satMod val="175000"/>
                      <a:alpha val="40000"/>
                    </a:schemeClr>
                  </a:glow>
                  <a:reflection blurRad="12700" stA="28000" endPos="45000" dist="1000" dir="5400000" sy="-100000" algn="bl" rotWithShape="0"/>
                </a:effectLst>
                <a:latin typeface="KZ Times New Roman" pitchFamily="18" charset="0"/>
              </a:rPr>
              <a:t>парадигманың негізгі</a:t>
            </a:r>
            <a:r>
              <a:rPr lang="ru-RU" sz="3100" b="1" cap="all" dirty="0" smtClean="0">
                <a:ln w="9000" cmpd="sng">
                  <a:solidFill>
                    <a:schemeClr val="accent4">
                      <a:lumMod val="50000"/>
                    </a:schemeClr>
                  </a:solidFill>
                  <a:prstDash val="solid"/>
                </a:ln>
                <a:solidFill>
                  <a:sysClr val="windowText" lastClr="000000"/>
                </a:solidFill>
                <a:effectLst>
                  <a:glow rad="101600">
                    <a:schemeClr val="accent4">
                      <a:satMod val="175000"/>
                      <a:alpha val="40000"/>
                    </a:schemeClr>
                  </a:glow>
                  <a:reflection blurRad="12700" stA="28000" endPos="45000" dist="1000" dir="5400000" sy="-100000" algn="bl" rotWithShape="0"/>
                </a:effectLst>
                <a:latin typeface="KZ Times New Roman" pitchFamily="18" charset="0"/>
              </a:rPr>
              <a:t> </a:t>
            </a:r>
            <a:r>
              <a:rPr lang="ru-RU" sz="3100" b="1" cap="all" dirty="0" err="1" smtClean="0">
                <a:ln w="9000" cmpd="sng">
                  <a:solidFill>
                    <a:schemeClr val="accent4">
                      <a:lumMod val="50000"/>
                    </a:schemeClr>
                  </a:solidFill>
                  <a:prstDash val="solid"/>
                </a:ln>
                <a:solidFill>
                  <a:sysClr val="windowText" lastClr="000000"/>
                </a:solidFill>
                <a:effectLst>
                  <a:glow rad="101600">
                    <a:schemeClr val="accent4">
                      <a:satMod val="175000"/>
                      <a:alpha val="40000"/>
                    </a:schemeClr>
                  </a:glow>
                  <a:reflection blurRad="12700" stA="28000" endPos="45000" dist="1000" dir="5400000" sy="-100000" algn="bl" rotWithShape="0"/>
                </a:effectLst>
                <a:latin typeface="KZ Times New Roman" pitchFamily="18" charset="0"/>
              </a:rPr>
              <a:t>өкілдері</a:t>
            </a:r>
            <a:endParaRPr lang="ru-RU" sz="3100" dirty="0">
              <a:ln w="9000" cmpd="sng">
                <a:solidFill>
                  <a:schemeClr val="accent4">
                    <a:lumMod val="50000"/>
                  </a:schemeClr>
                </a:solidFill>
                <a:prstDash val="solid"/>
              </a:ln>
              <a:solidFill>
                <a:sysClr val="windowText" lastClr="000000"/>
              </a:solidFill>
              <a:effectLst>
                <a:glow rad="101600">
                  <a:schemeClr val="accent4">
                    <a:satMod val="175000"/>
                    <a:alpha val="40000"/>
                  </a:schemeClr>
                </a:glow>
                <a:reflection blurRad="12700" stA="28000" endPos="45000" dist="1000" dir="5400000" sy="-100000" algn="bl" rotWithShape="0"/>
              </a:effectLst>
              <a:latin typeface="KZ Times New Roman" pitchFamily="18" charset="0"/>
            </a:endParaRPr>
          </a:p>
        </p:txBody>
      </p:sp>
    </p:spTree>
  </p:cSld>
  <p:clrMapOvr>
    <a:masterClrMapping/>
  </p:clrMapOvr>
  <p:transition>
    <p:plu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19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7" dur="19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8" dur="19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19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Scale>
                                      <p:cBhvr>
                                        <p:cTn id="10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from x="100000" y="100000"/>
                                      <p:to x="100000" y="5000"/>
                                    </p:animScale>
                                    <p:animScale>
                                      <p:cBhvr>
                                        <p:cTn id="1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from x="100000" y="5000"/>
                                      <p:to x="120000" y="150000"/>
                                    </p:animScale>
                                    <p:animScale>
                                      <p:cBhvr>
                                        <p:cTn id="12" dur="600" fill="hold">
                                          <p:stCondLst>
                                            <p:cond delay="1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2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78" name="Picture 2" descr="http://old.mosconsv.ru/history/bigway/40.jpg"/>
          <p:cNvPicPr>
            <a:picLocks noChangeAspect="1" noChangeArrowheads="1"/>
          </p:cNvPicPr>
          <p:nvPr/>
        </p:nvPicPr>
        <p:blipFill>
          <a:blip r:embed="rId3" cstate="print"/>
          <a:srcRect r="-1818" b="-2778"/>
          <a:stretch>
            <a:fillRect/>
          </a:stretch>
        </p:blipFill>
        <p:spPr bwMode="auto">
          <a:xfrm>
            <a:off x="323528" y="188640"/>
            <a:ext cx="4032448" cy="532859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50180" name="AutoShape 4" descr="data:image/jpg;base64,/9j/4AAQSkZJRgABAQAAAQABAAD/2wBDAAkGBwgHBgkIBwgKCgkLDRYPDQwMDRsUFRAWIB0iIiAdHx8kKDQsJCYxJx8fLT0tMTU3Ojo6Iys/RD84QzQ5Ojf/2wBDAQoKCg0MDRoPDxo3JR8lNzc3Nzc3Nzc3Nzc3Nzc3Nzc3Nzc3Nzc3Nzc3Nzc3Nzc3Nzc3Nzc3Nzc3Nzc3Nzc3Nzf/wAARCACmAHUDASIAAhEBAxEB/8QAHAAAAQUBAQEAAAAAAAAAAAAAAAEEBQYHAwII/8QAPRAAAQMCBAIIBQIEBQUBAAAAAQIDEQAEBRIhMQZBEyIyUWFxgZEHFKGx8MHRFSNC4SQzUmKCNENykrLx/8QAGgEAAwEBAQEAAAAAAAAAAAAAAAECAwQFBv/EACYRAAICAQQBBAIDAAAAAAAAAAABAhEDBBIhMVETIjJBBTNCYaH/2gAMAwEAAhEDEQA/ANiO/qaKDv6mj8+1amITRypBQSAnXSgBe+kKkpgkgVFX+MNsrLDGZx87IQkqPtTB2yx2/SFBxu1SRoFSSParUY/ydBz9E+q7ZT2nE+9cTiVqDBdHvVfPCF26CX8XcBjZCNJpnc8B3hE22MrmNloreMdM3Tn/AIK5+C4IvWHCMrgOvfXZLiSNCDWaXHDnFdjJt1JuEiewvX20ponijFsMdLWIMOtqB2Ukj71stFHJ+qaZLm12jVzoKUzFU3BeNLe6UlLxAPiatlvcN3CAptUgiuXLgyYn7kUpKXR2ooNE1kMNRskHzopFA95oopDtinf1NA/PpQrf1NH59qQhCQlJUTAAkmoZy4cxRWS2cUi0G7iO04P9p5Dx3qH4sxvNe/wplRCUQXiP6iYhM93f3mB30+wS5Q4g5SmN9DpPOueeantQyYw+yt7VBSyylsGZI3PmTvT1J8DFcmjmiDyroJB39KV2Wj3y0BrzmJGoNCojeDyHfSZTEj60wFPWMgU3vLG2v2SzesIebIiFifbmK7SPHuoTp3+9ClTtA+ezN+JuAXbUqu8CK1oEksk9ZPkeY+tRXDnE1zYXAt7omJjU6itfV5H3rJfiRZW7GMl+3TkUsBToTsCTv617eh1nrv0c3PhnPkht90TT8Pu0XlulxszNOdKoXw+xfpGRbrV1hoSavo2rk1OF4cjiXF2rFiedFHmSKKwK5BXa9TSKIQCtRhKRJNKe171C8ZXa7LhjEHmhKy3kH/IhP2JpPoDIsaxFx3Gn3W3CFKV1lDnVn4VxJSnMpJ00I3Gbw8azj5gm4hZE5pAOtWrhW4WVklWRHM6DQafrXnS7sZsFm8lTeYKBHhTkOJiJ1qAwe4QWOqZTECR+eHvUml4BKSYGlaRlwNMehcGNJ50vSTXBog9Y6nae+uikidBVWOz2ZoTAG1eSQDrr4UgKjomD4UwOgmN/Os/+JbCUv27iGwXHv5ZM6qTE+sH71fxmjlVQ+IVmL7D0m3WEXVpNw1AnUcv28RRvcGpLtCfKoz7hu7XY4ojUgEgb1tVi8H7ZCxzFYQ65/jQ8lst5ileQ8swB9tdPCtn4Xd6TDGjPKvode1lxQzeTmxOm0S5milJ8YoryTegV2vU1C8aM/McK4k33MlcR3EH9KmT2vemOPtqdwTEEIEqNs4AI/wBpqX0CPm91tecqSUgE8xrrzq9cGW2eAuMy9u4Qf7Cqkg2bVop56SuYbRoSTrrSWXEl3Yrm0bCFJBidu/1rgabKNysmQy31Rv3Dxn1pL646IJ1BJ08KznC/ig+2pDeKWCCk/wDcZVB84NOcX47trhhS7GQBshYhW3h4/aimkKjRMNvM6RJA007qlEu5kgE++9fPD+P49eIV0d+5bNp1SAcv1pG+NeJbd8JRjq1gGYUsK+4q1Y0fRPV/1A0iVTMKFZNgXHWO3dyw245auBaoUHIgnv0EjnWi4bfvPKLVwwppeWcwHVPeAaW/mgJcqSRBI9aovHl44w+i5tWcy2GlpczA5VoUBI8YJSaugVAI51T+IbG4xbGzhSHFNsPMB1x0JkpgxAnaZHtRPoDL2gpLSFa6qkTyGhj61qPBfEFv8qhhxcLECjGcKw7AeGSi3whrEflxL/SOQqDuqd58vCs+eUi2ctryxUoMPpzoSTJQQYUk+R0mvotFlxarCtPLiSOeacJbjeGiHE5k6jlRUDwzdruMLbWsmY7/AO1FcM8TjJo1UrRYDv6mq9x1izuDcPPXDCEqWpWQ5hIAI1+1WE7+pqB45w1WK8K39s3PShBcSBzKdSPUSPWsJdDRiKLa3ew+1cczuv8AWSGWwTOpj8/amr92hho5W7UN9kBDPSnTvVMTqJ1NeMMC31i1USkFZStQ0AE6j3qWxHBUsIDKbjpLYGUhRKYJGp57xrXD0+SyGTYO3LKnWUNOKCM+VIheXvCdZ2MwdI1FLgWErxTFGLNnMVvTlgggAbmK8vKVZFCbRRSpKwsFCiIUNjJ5jWtM+EmGIctLrGbhptT7jpQ2uOyB2o7pJ+lVzQFM47wA4XizTTGZba2U6eIBHlyqDtOmKXuiuRboYSCejRBVrEJgSrSTqeVbPxrwy5jHy1zbkF1iUKb0BUhWhg940MedZ4vh7HcPug2i3U8ieo4ys6+2opW0Id8AP3eL3TlrcWjGIW7YlxVw0EqQkkZcjgE5tzBrScLZuMLacZubg3FuhX+HVqpzLsEkASYkCajOHSnDbIKuW1IcXAQyCVuOnkAkmT9vEVOYXh7bE3LjDab17MXnEgE6mcubmBoPSp7F2OUm5uFQkG3bnUnVZ/RP1PlXm2t7a3vbp5P+YoJ6RRMmIJ9tzT0ADWYpq2hDr7+cAhSQgg8xrVjIC1vcNxjAMddw24W+Xw445nEFKsugA5DqiKzq5t3Lazwu1dTDnRlxQ/8ANRI+kVc+FeHLzBMdxizaBVYPW5CHinYnsjxIk1A4+0X+Ll26SVBno2tP9qAD9a9X8NG87l4RlmfBo/CzAbwpsabUVIYOz0Vi2ggyBRU5Z3NsaSoenf1NIoZklJ2OhpVdr1NH59qxKPmzFrV7CeIbu3YBSUOrSOQKSezUrb4LiV11zavrCgCE/MADlyI8Kl/iZYps+Li8gHLcNhagOR8PWltce+RwvOkwpKNdZM/k1wZW1IoreLWHykNrQltxasoaSvMrwknl5VtXC+Ht4Vw9Z2SIORoFSu9R1P1NYDc4g/d3q7xYKkpcGWde/Srzw18R3GSzbYqySxlyhxG4A01nlpFNJoDVyJ9PpTa4srK8VFzbtOqToCtIJH6iqafidhKniizsr+7SntuNNCAO/fWpHF7S8xhpvFMDu1W7vQgpSpMBznCh5UN0BZraztraflmGmp0JQgAnzPOuuXQ/Sqrwxjt48/8Aw7GGTbXiU5sitnB3pPParSSM0BUnkKExHG7uE21q68oSEJmO+mWApdTapFy8hx5QBWUqmVHWmPEy2X7ZbC7htvMIVn1SAOtJHcI51SsXvLpyxeJccbQ0+lLZAylY1MkwNQMseZrTBD1s0cd9ik6Vmr3jvQWbjsT0aCQnvPL9Kz3hfBbu4xVy9vEkqUoq185qS4DvrvEbcN31w48hOiQszV5bYbb7CQPKvWgpaLdj+2Z/Pk6MNhKQkDQAUUoNFcZdiHtepo/PtQR1vejmPzuoApvxRwhGIcOqukoT09qoKC+YSdx7waxS8vS6wGwnqEba6+dfSOL2vz2E3dsBq40QPOK+ZLkKZcdZcMlLik6eca1hlirspHR+7bU03ap7CZMc5MT9qYrcgqQJA3yg++1IOsog7RJrubK7Ch/h3MuhzZCRtvUKkUSvCdw8xfgWj67e6cltpRUAkSkjWfTetExrifEMNwlF1hrrFwwUkZ3EyoagBUbazHLXzrKmLG9uncjFq+pUx1WzoakF8OcQN24Uu2eDBBBQpzluNJqGk32JmpWuMWmPYRbXbSkIxFkpWlKlBPWHaSO8b/Q1YDiSflekBBeMgIOnWG4NfPLK7ht1BSpQU2ZGpGU/f/8AKmE8QPqUVNrWlyCpOUf1HQkc5KZnx+kuDXQUXvjq6Uy60LXKoPT8xETlMIET3gGoXHr5bl4/aKQk6JWlefNlSIAA8x/81D4tjbl+8Ll4JFyhtCTPIA5pA7p/Ip01w7cp4Zu8dYX0YYcSkNrElSJhU+RKfY1tpMiw5o5JfTJnG40XL4c37LClNOKAVOxrTEqC0hSTIjevnqxvVtr6RklDie0ma0/g7icXKAzcOQsCNa+g1mFZ16+J2jCEtvtZeNJNFeUrSpIINFeSbV/R6Pa9TR+fag9r1NHP1/akAg5en6V8/fEfATgvEbpH/TXX8xC49xX0Fy/PCqh8SeHhjmBKW0jNc2wzojcjn51E1aGj59A0GsQPepWwusTtmUotLp1pp8EpSFwISe783pi0A26tKwUwCkgDU/trpXs5WkILF0Fwo5AmUxt1j4ftXOyzS8Lsrt9WIWt5cuXV5asJ6NBcKFdIRJIEjkdidwKs2ELTdYbmUzkdhIeQ8mCogEGRyKtD6jes5xPFW7q1ViaXFIdLzRchQSt1C0EnNymUAegq1Wt8lVsWHnnPlcrbzDjyejcQST1ZJ1II03B1FYNUSQfFXDtlhj7zlq05luLZa0pXCkA6HL3iNapT4zOQXFKKUAJBHZA8fyavfHPEDb118qlKHUtBMKAyhcjtDwMmRP2qjdG7dr6FlClOvq/yk8zJ7vT82uIx9w3b/wARxJVihpa7t9SUMK5NGQSpXeMoOm1a9xWyxhXBzlj2unCWCSNXCTKlHx0UaT4fcHI4bsi9dZV4g8JcVuEJ06o/Xv07qgviPiaX8XbsulytWSMyoVMuqG3omP8A2NOXCsDPC4UXJU2YJE+fn+c6krO7WysPsEpUkwsbRUeWwt6SNtCozFegSjK745CJ0VXf+P10tPOpfF9meSG41vhzilD1l/PXC06GTRWVtXiEggPON94CZor2JR0MnamjC5+D6LV2vU0D8+lCt5868LcS2JUQK8c6D2Nvao/GcUtsKsXLm5WAlIgA8yZgVBcSccYfgyMqlhx1XZbTqT+2tZFxHxTf48+pT6wlhBlDYMAfvUzaguRqxtxbh38Lxy/ZbQS03cLSJ1IB2nzG1Q6W0hPVTlknXmd61nHsMexfBrDiPCkJuLhdolN1b5cwfSUwRHMjUH6bVQHcDZuLM3OCOquHEmHbRQh5vXWP9QHhXGpeSiJaJQzkKSQqMhUYAMyPvVrxniNT1u7YMpS6wENpYcjKQEidfIlXd31VH7e5ZMXDTiCNAkoP0qw8IcF4lxK907pctbMaKeUIz+CRz+1OkwIu0tLzG3WLSxaefdAygbwJJGukDU1sfBHBLHDrXzFytL+ILTCnANEDuH71PcO4DYYBhqLTD24T/W4rVThHMn9NqkRpv3xRQDfELxuwsX7t49RpBWdd/D7VhWI3S7u7duLlZDjqypZ3JJ39v0rSPiPiWVlnDEKgK/nPZdeqOyPcE+grM15FLStWpSZAE+k+OtZyfIzzbpA0UVCP9Xd6e1SVjZKuh0QBnODpJJE68q4rBScuQRMkhIJ8xUzgmTpsjkoCAXOsQM0D81qGxFScYQ264HFiekUOrpzNFdGFLdRMqPPQ9+tFXYG8cQY7aYOyV3LiQTMIB61ZNxJx7f4otbNkosMnQEbqqBfeuLx1Tl0844qdSpUx/amKUdZII8j3866HqHVRFtOCypxalPFa1H+okzTdY6wEeRBqTCShJcWAAB7n8NN20Z1KIAncTGtZbrKNM+FWJKucMXhjiiFWqipM6yhRmPQz71XuP7zDVcQ3DNtYhCmTlcfbXkUpek6bafWKn/hPYtP2GJXSP85pxASdtACfY/pWfXSFvXLri1ddS1KUTzJJqfsRc/h/aWuO4o6xfXt26llsONMOKIzQYMwdYkeYrWGmUtBKG0hCEiEpSIAFZBw4i24buMPxO4uVi5cWCpmJHQq0PrBn0racgIBBBB2I2NVCmByJKRoKa4hfsYdYvXlyrK0ynMojf08aeqTpWc/E7FQXGsHQowEh64ymCJ7I+59qJcIZSMYxVeJ4k7iTk53FE5B/SnSI8q62jS33EFS0hs6E/emZQ2FZgRodNNDUhhBK3EpkQDKTyPrWLEOgwoOoBEuFQyADYzzj20pxYodbWrp1EdRYORJkmDHPxpxcGztin5i8bblIPWUQdY5CmDuNWaXmzZtuvlKgT1QkKjlrSQEHYsH5dP2JopybNQUtGUtlKj1TOgO3KinwA2Q1JmdZoDaULRmEzt+elFFAztfWaUW6AN1DMrXSOX3NMWbYKQpQVoOUfnfRRTXQGn/BlKfksUQoSS8gz/xNUa8sG148/aI6qPnFtp5wM5FFFXL4oCQxCzbvOIHWLkw0zbQQgbhKZj10rR/h1i5xTh5tDiVdJaHoCo/1ACUn209KKKMXYIsly4hi2deUklLSFLIG5ABJrCMVuHcSuH8QuCC++vpD3AQIHpoPQUUVWUGMbxsQHG4AUNQeZrlbuJDRKs0Awcpg+X1oorIR1+VbtLhBcbS6HZyqJMwNNRUui3CGkuMHKTMTuI03/tRRUvgCQFuhaZWlJMnaiiikB//Z"/>
          <p:cNvSpPr>
            <a:spLocks noChangeAspect="1" noChangeArrowheads="1"/>
          </p:cNvSpPr>
          <p:nvPr/>
        </p:nvSpPr>
        <p:spPr bwMode="auto">
          <a:xfrm>
            <a:off x="77788" y="-1165225"/>
            <a:ext cx="1724025" cy="24384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0182" name="AutoShape 6" descr="data:image/jpg;base64,/9j/4AAQSkZJRgABAQAAAQABAAD/2wBDAAkGBwgHBgkIBwgKCgkLDRYPDQwMDRsUFRAWIB0iIiAdHx8kKDQsJCYxJx8fLT0tMTU3Ojo6Iys/RD84QzQ5Ojf/2wBDAQoKCg0MDRoPDxo3JR8lNzc3Nzc3Nzc3Nzc3Nzc3Nzc3Nzc3Nzc3Nzc3Nzc3Nzc3Nzc3Nzc3Nzc3Nzc3Nzc3Nzf/wAARCACmAHUDASIAAhEBAxEB/8QAHAAAAQUBAQEAAAAAAAAAAAAAAAEEBQYHAwII/8QAPRAAAQMCBAIIBQIEBQUBAAAAAQIDEQAEBRIhMQZBEyIyUWFxgZEHFKGx8MHRFSNC4SQzUmKCNENykrLx/8QAGgEAAwEBAQEAAAAAAAAAAAAAAAECAwQFBv/EACYRAAICAQQBBAIDAAAAAAAAAAABAhEDBBIhMVETIjJBBTNCYaH/2gAMAwEAAhEDEQA/ANiO/qaKDv6mj8+1amITRypBQSAnXSgBe+kKkpgkgVFX+MNsrLDGZx87IQkqPtTB2yx2/SFBxu1SRoFSSParUY/ydBz9E+q7ZT2nE+9cTiVqDBdHvVfPCF26CX8XcBjZCNJpnc8B3hE22MrmNloreMdM3Tn/AIK5+C4IvWHCMrgOvfXZLiSNCDWaXHDnFdjJt1JuEiewvX20ponijFsMdLWIMOtqB2Ukj71stFHJ+qaZLm12jVzoKUzFU3BeNLe6UlLxAPiatlvcN3CAptUgiuXLgyYn7kUpKXR2ooNE1kMNRskHzopFA95oopDtinf1NA/PpQrf1NH59qQhCQlJUTAAkmoZy4cxRWS2cUi0G7iO04P9p5Dx3qH4sxvNe/wplRCUQXiP6iYhM93f3mB30+wS5Q4g5SmN9DpPOueeantQyYw+yt7VBSyylsGZI3PmTvT1J8DFcmjmiDyroJB39KV2Wj3y0BrzmJGoNCojeDyHfSZTEj60wFPWMgU3vLG2v2SzesIebIiFifbmK7SPHuoTp3+9ClTtA+ezN+JuAXbUqu8CK1oEksk9ZPkeY+tRXDnE1zYXAt7omJjU6itfV5H3rJfiRZW7GMl+3TkUsBToTsCTv617eh1nrv0c3PhnPkht90TT8Pu0XlulxszNOdKoXw+xfpGRbrV1hoSavo2rk1OF4cjiXF2rFiedFHmSKKwK5BXa9TSKIQCtRhKRJNKe171C8ZXa7LhjEHmhKy3kH/IhP2JpPoDIsaxFx3Gn3W3CFKV1lDnVn4VxJSnMpJ00I3Gbw8azj5gm4hZE5pAOtWrhW4WVklWRHM6DQafrXnS7sZsFm8lTeYKBHhTkOJiJ1qAwe4QWOqZTECR+eHvUml4BKSYGlaRlwNMehcGNJ50vSTXBog9Y6nae+uikidBVWOz2ZoTAG1eSQDrr4UgKjomD4UwOgmN/Os/+JbCUv27iGwXHv5ZM6qTE+sH71fxmjlVQ+IVmL7D0m3WEXVpNw1AnUcv28RRvcGpLtCfKoz7hu7XY4ojUgEgb1tVi8H7ZCxzFYQ65/jQ8lst5ileQ8swB9tdPCtn4Xd6TDGjPKvode1lxQzeTmxOm0S5milJ8YoryTegV2vU1C8aM/McK4k33MlcR3EH9KmT2vemOPtqdwTEEIEqNs4AI/wBpqX0CPm91tecqSUgE8xrrzq9cGW2eAuMy9u4Qf7Cqkg2bVop56SuYbRoSTrrSWXEl3Yrm0bCFJBidu/1rgabKNysmQy31Rv3Dxn1pL646IJ1BJ08KznC/ig+2pDeKWCCk/wDcZVB84NOcX47trhhS7GQBshYhW3h4/aimkKjRMNvM6RJA007qlEu5kgE++9fPD+P49eIV0d+5bNp1SAcv1pG+NeJbd8JRjq1gGYUsK+4q1Y0fRPV/1A0iVTMKFZNgXHWO3dyw245auBaoUHIgnv0EjnWi4bfvPKLVwwppeWcwHVPeAaW/mgJcqSRBI9aovHl44w+i5tWcy2GlpczA5VoUBI8YJSaugVAI51T+IbG4xbGzhSHFNsPMB1x0JkpgxAnaZHtRPoDL2gpLSFa6qkTyGhj61qPBfEFv8qhhxcLECjGcKw7AeGSi3whrEflxL/SOQqDuqd58vCs+eUi2ctryxUoMPpzoSTJQQYUk+R0mvotFlxarCtPLiSOeacJbjeGiHE5k6jlRUDwzdruMLbWsmY7/AO1FcM8TjJo1UrRYDv6mq9x1izuDcPPXDCEqWpWQ5hIAI1+1WE7+pqB45w1WK8K39s3PShBcSBzKdSPUSPWsJdDRiKLa3ew+1cczuv8AWSGWwTOpj8/amr92hho5W7UN9kBDPSnTvVMTqJ1NeMMC31i1USkFZStQ0AE6j3qWxHBUsIDKbjpLYGUhRKYJGp57xrXD0+SyGTYO3LKnWUNOKCM+VIheXvCdZ2MwdI1FLgWErxTFGLNnMVvTlgggAbmK8vKVZFCbRRSpKwsFCiIUNjJ5jWtM+EmGIctLrGbhptT7jpQ2uOyB2o7pJ+lVzQFM47wA4XizTTGZba2U6eIBHlyqDtOmKXuiuRboYSCejRBVrEJgSrSTqeVbPxrwy5jHy1zbkF1iUKb0BUhWhg940MedZ4vh7HcPug2i3U8ieo4ys6+2opW0Id8AP3eL3TlrcWjGIW7YlxVw0EqQkkZcjgE5tzBrScLZuMLacZubg3FuhX+HVqpzLsEkASYkCajOHSnDbIKuW1IcXAQyCVuOnkAkmT9vEVOYXh7bE3LjDab17MXnEgE6mcubmBoPSp7F2OUm5uFQkG3bnUnVZ/RP1PlXm2t7a3vbp5P+YoJ6RRMmIJ9tzT0ADWYpq2hDr7+cAhSQgg8xrVjIC1vcNxjAMddw24W+Xw445nEFKsugA5DqiKzq5t3Lazwu1dTDnRlxQ/8ANRI+kVc+FeHLzBMdxizaBVYPW5CHinYnsjxIk1A4+0X+Ll26SVBno2tP9qAD9a9X8NG87l4RlmfBo/CzAbwpsabUVIYOz0Vi2ggyBRU5Z3NsaSoenf1NIoZklJ2OhpVdr1NH59qxKPmzFrV7CeIbu3YBSUOrSOQKSezUrb4LiV11zavrCgCE/MADlyI8Kl/iZYps+Li8gHLcNhagOR8PWltce+RwvOkwpKNdZM/k1wZW1IoreLWHykNrQltxasoaSvMrwknl5VtXC+Ht4Vw9Z2SIORoFSu9R1P1NYDc4g/d3q7xYKkpcGWde/Srzw18R3GSzbYqySxlyhxG4A01nlpFNJoDVyJ9PpTa4srK8VFzbtOqToCtIJH6iqafidhKniizsr+7SntuNNCAO/fWpHF7S8xhpvFMDu1W7vQgpSpMBznCh5UN0BZraztraflmGmp0JQgAnzPOuuXQ/Sqrwxjt48/8Aw7GGTbXiU5sitnB3pPParSSM0BUnkKExHG7uE21q68oSEJmO+mWApdTapFy8hx5QBWUqmVHWmPEy2X7ZbC7htvMIVn1SAOtJHcI51SsXvLpyxeJccbQ0+lLZAylY1MkwNQMseZrTBD1s0cd9ik6Vmr3jvQWbjsT0aCQnvPL9Kz3hfBbu4xVy9vEkqUoq185qS4DvrvEbcN31w48hOiQszV5bYbb7CQPKvWgpaLdj+2Z/Pk6MNhKQkDQAUUoNFcZdiHtepo/PtQR1vejmPzuoApvxRwhGIcOqukoT09qoKC+YSdx7waxS8vS6wGwnqEba6+dfSOL2vz2E3dsBq40QPOK+ZLkKZcdZcMlLik6eca1hlirspHR+7bU03ap7CZMc5MT9qYrcgqQJA3yg++1IOsog7RJrubK7Ch/h3MuhzZCRtvUKkUSvCdw8xfgWj67e6cltpRUAkSkjWfTetExrifEMNwlF1hrrFwwUkZ3EyoagBUbazHLXzrKmLG9uncjFq+pUx1WzoakF8OcQN24Uu2eDBBBQpzluNJqGk32JmpWuMWmPYRbXbSkIxFkpWlKlBPWHaSO8b/Q1YDiSflekBBeMgIOnWG4NfPLK7ht1BSpQU2ZGpGU/f/8AKmE8QPqUVNrWlyCpOUf1HQkc5KZnx+kuDXQUXvjq6Uy60LXKoPT8xETlMIET3gGoXHr5bl4/aKQk6JWlefNlSIAA8x/81D4tjbl+8Ll4JFyhtCTPIA5pA7p/Ip01w7cp4Zu8dYX0YYcSkNrElSJhU+RKfY1tpMiw5o5JfTJnG40XL4c37LClNOKAVOxrTEqC0hSTIjevnqxvVtr6RklDie0ma0/g7icXKAzcOQsCNa+g1mFZ16+J2jCEtvtZeNJNFeUrSpIINFeSbV/R6Pa9TR+fag9r1NHP1/akAg5en6V8/fEfATgvEbpH/TXX8xC49xX0Fy/PCqh8SeHhjmBKW0jNc2wzojcjn51E1aGj59A0GsQPepWwusTtmUotLp1pp8EpSFwISe783pi0A26tKwUwCkgDU/trpXs5WkILF0Fwo5AmUxt1j4ftXOyzS8Lsrt9WIWt5cuXV5asJ6NBcKFdIRJIEjkdidwKs2ELTdYbmUzkdhIeQ8mCogEGRyKtD6jes5xPFW7q1ViaXFIdLzRchQSt1C0EnNymUAegq1Wt8lVsWHnnPlcrbzDjyejcQST1ZJ1II03B1FYNUSQfFXDtlhj7zlq05luLZa0pXCkA6HL3iNapT4zOQXFKKUAJBHZA8fyavfHPEDb118qlKHUtBMKAyhcjtDwMmRP2qjdG7dr6FlClOvq/yk8zJ7vT82uIx9w3b/wARxJVihpa7t9SUMK5NGQSpXeMoOm1a9xWyxhXBzlj2unCWCSNXCTKlHx0UaT4fcHI4bsi9dZV4g8JcVuEJ06o/Xv07qgviPiaX8XbsulytWSMyoVMuqG3omP8A2NOXCsDPC4UXJU2YJE+fn+c6krO7WysPsEpUkwsbRUeWwt6SNtCozFegSjK745CJ0VXf+P10tPOpfF9meSG41vhzilD1l/PXC06GTRWVtXiEggPON94CZor2JR0MnamjC5+D6LV2vU0D8+lCt5868LcS2JUQK8c6D2Nvao/GcUtsKsXLm5WAlIgA8yZgVBcSccYfgyMqlhx1XZbTqT+2tZFxHxTf48+pT6wlhBlDYMAfvUzaguRqxtxbh38Lxy/ZbQS03cLSJ1IB2nzG1Q6W0hPVTlknXmd61nHsMexfBrDiPCkJuLhdolN1b5cwfSUwRHMjUH6bVQHcDZuLM3OCOquHEmHbRQh5vXWP9QHhXGpeSiJaJQzkKSQqMhUYAMyPvVrxniNT1u7YMpS6wENpYcjKQEidfIlXd31VH7e5ZMXDTiCNAkoP0qw8IcF4lxK907pctbMaKeUIz+CRz+1OkwIu0tLzG3WLSxaefdAygbwJJGukDU1sfBHBLHDrXzFytL+ILTCnANEDuH71PcO4DYYBhqLTD24T/W4rVThHMn9NqkRpv3xRQDfELxuwsX7t49RpBWdd/D7VhWI3S7u7duLlZDjqypZ3JJ39v0rSPiPiWVlnDEKgK/nPZdeqOyPcE+grM15FLStWpSZAE+k+OtZyfIzzbpA0UVCP9Xd6e1SVjZKuh0QBnODpJJE68q4rBScuQRMkhIJ8xUzgmTpsjkoCAXOsQM0D81qGxFScYQ264HFiekUOrpzNFdGFLdRMqPPQ9+tFXYG8cQY7aYOyV3LiQTMIB61ZNxJx7f4otbNkosMnQEbqqBfeuLx1Tl0844qdSpUx/amKUdZII8j3866HqHVRFtOCypxalPFa1H+okzTdY6wEeRBqTCShJcWAAB7n8NN20Z1KIAncTGtZbrKNM+FWJKucMXhjiiFWqipM6yhRmPQz71XuP7zDVcQ3DNtYhCmTlcfbXkUpek6bafWKn/hPYtP2GJXSP85pxASdtACfY/pWfXSFvXLri1ddS1KUTzJJqfsRc/h/aWuO4o6xfXt26llsONMOKIzQYMwdYkeYrWGmUtBKG0hCEiEpSIAFZBw4i24buMPxO4uVi5cWCpmJHQq0PrBn0racgIBBBB2I2NVCmByJKRoKa4hfsYdYvXlyrK0ynMojf08aeqTpWc/E7FQXGsHQowEh64ymCJ7I+59qJcIZSMYxVeJ4k7iTk53FE5B/SnSI8q62jS33EFS0hs6E/emZQ2FZgRodNNDUhhBK3EpkQDKTyPrWLEOgwoOoBEuFQyADYzzj20pxYodbWrp1EdRYORJkmDHPxpxcGztin5i8bblIPWUQdY5CmDuNWaXmzZtuvlKgT1QkKjlrSQEHYsH5dP2JopybNQUtGUtlKj1TOgO3KinwA2Q1JmdZoDaULRmEzt+elFFAztfWaUW6AN1DMrXSOX3NMWbYKQpQVoOUfnfRRTXQGn/BlKfksUQoSS8gz/xNUa8sG148/aI6qPnFtp5wM5FFFXL4oCQxCzbvOIHWLkw0zbQQgbhKZj10rR/h1i5xTh5tDiVdJaHoCo/1ACUn209KKKMXYIsly4hi2deUklLSFLIG5ABJrCMVuHcSuH8QuCC++vpD3AQIHpoPQUUVWUGMbxsQHG4AUNQeZrlbuJDRKs0Awcpg+X1oorIR1+VbtLhBcbS6HZyqJMwNNRUui3CGkuMHKTMTuI03/tRRUvgCQFuhaZWlJMnaiiikB//Z"/>
          <p:cNvSpPr>
            <a:spLocks noChangeAspect="1" noChangeArrowheads="1"/>
          </p:cNvSpPr>
          <p:nvPr/>
        </p:nvSpPr>
        <p:spPr bwMode="auto">
          <a:xfrm>
            <a:off x="77788" y="-1165225"/>
            <a:ext cx="1724025" cy="24384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0184" name="Picture 8" descr="http://t1.gstatic.com/images?q=tbn:ANd9GcQnhzTjGe6DDkx17zBfZhwpGGyiZa76NRZuPkRqrQKZoDoPJzMVrA"/>
          <p:cNvPicPr>
            <a:picLocks noChangeAspect="1" noChangeArrowheads="1"/>
          </p:cNvPicPr>
          <p:nvPr/>
        </p:nvPicPr>
        <p:blipFill>
          <a:blip r:embed="rId4" cstate="print"/>
          <a:srcRect l="-3448" t="-1401"/>
          <a:stretch>
            <a:fillRect/>
          </a:stretch>
        </p:blipFill>
        <p:spPr bwMode="auto">
          <a:xfrm>
            <a:off x="4548330" y="188640"/>
            <a:ext cx="4416158" cy="532859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7" name="Блок-схема: знак завершения 6"/>
          <p:cNvSpPr/>
          <p:nvPr/>
        </p:nvSpPr>
        <p:spPr>
          <a:xfrm>
            <a:off x="467544" y="5661248"/>
            <a:ext cx="3600400" cy="648072"/>
          </a:xfrm>
          <a:prstGeom prst="flowChartTerminator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 err="1" smtClean="0">
                <a:ln>
                  <a:solidFill>
                    <a:schemeClr val="bg2">
                      <a:lumMod val="10000"/>
                    </a:schemeClr>
                  </a:solidFill>
                </a:ln>
                <a:solidFill>
                  <a:schemeClr val="tx1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</a:effectLst>
                <a:latin typeface="KZ Boyarsky" pitchFamily="34" charset="0"/>
              </a:rPr>
              <a:t>С.Т.Шацкий</a:t>
            </a:r>
            <a:endParaRPr lang="ru-RU" sz="2400" dirty="0">
              <a:ln>
                <a:solidFill>
                  <a:schemeClr val="bg2">
                    <a:lumMod val="10000"/>
                  </a:schemeClr>
                </a:solidFill>
              </a:ln>
              <a:solidFill>
                <a:schemeClr val="tx1"/>
              </a:solidFill>
              <a:effectLst>
                <a:glow rad="63500">
                  <a:schemeClr val="accent4">
                    <a:satMod val="175000"/>
                    <a:alpha val="40000"/>
                  </a:schemeClr>
                </a:glow>
              </a:effectLst>
              <a:latin typeface="KZ Boyarsky" pitchFamily="34" charset="0"/>
            </a:endParaRPr>
          </a:p>
        </p:txBody>
      </p:sp>
      <p:sp>
        <p:nvSpPr>
          <p:cNvPr id="8" name="Блок-схема: знак завершения 7"/>
          <p:cNvSpPr/>
          <p:nvPr/>
        </p:nvSpPr>
        <p:spPr>
          <a:xfrm>
            <a:off x="5004048" y="5661248"/>
            <a:ext cx="3600400" cy="648072"/>
          </a:xfrm>
          <a:prstGeom prst="flowChartTerminator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ln>
                  <a:solidFill>
                    <a:schemeClr val="bg2">
                      <a:lumMod val="10000"/>
                    </a:schemeClr>
                  </a:solidFill>
                </a:ln>
                <a:solidFill>
                  <a:schemeClr val="tx1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</a:effectLst>
                <a:latin typeface="KZ Boyarsky" pitchFamily="34" charset="0"/>
              </a:rPr>
              <a:t>Я</a:t>
            </a:r>
            <a:r>
              <a:rPr lang="kk-KZ" sz="2400" dirty="0" smtClean="0">
                <a:ln>
                  <a:solidFill>
                    <a:schemeClr val="bg2">
                      <a:lumMod val="10000"/>
                    </a:schemeClr>
                  </a:solidFill>
                </a:ln>
                <a:solidFill>
                  <a:schemeClr val="tx1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</a:effectLst>
                <a:latin typeface="KZ Boyarsky" pitchFamily="34" charset="0"/>
              </a:rPr>
              <a:t>.</a:t>
            </a:r>
            <a:r>
              <a:rPr lang="ru-RU" sz="2400" dirty="0" smtClean="0">
                <a:ln>
                  <a:solidFill>
                    <a:schemeClr val="bg2">
                      <a:lumMod val="10000"/>
                    </a:schemeClr>
                  </a:solidFill>
                </a:ln>
                <a:solidFill>
                  <a:schemeClr val="tx1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</a:effectLst>
                <a:latin typeface="KZ Boyarsky" pitchFamily="34" charset="0"/>
              </a:rPr>
              <a:t>Корчак</a:t>
            </a:r>
            <a:endParaRPr lang="ru-RU" sz="2400" dirty="0">
              <a:ln>
                <a:solidFill>
                  <a:schemeClr val="bg2">
                    <a:lumMod val="10000"/>
                  </a:schemeClr>
                </a:solidFill>
              </a:ln>
              <a:solidFill>
                <a:schemeClr val="tx1"/>
              </a:solidFill>
              <a:effectLst>
                <a:glow rad="63500">
                  <a:schemeClr val="accent4">
                    <a:satMod val="175000"/>
                    <a:alpha val="40000"/>
                  </a:schemeClr>
                </a:glow>
              </a:effectLst>
              <a:latin typeface="KZ Boyarsky" pitchFamily="34" charset="0"/>
            </a:endParaRPr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19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5017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7" dur="19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5017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8" dur="19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5017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19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5017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Scale>
                                      <p:cBhvr>
                                        <p:cTn id="10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8"/>
                                        </p:tgtEl>
                                      </p:cBhvr>
                                      <p:from x="100000" y="100000"/>
                                      <p:to x="100000" y="5000"/>
                                    </p:animScale>
                                    <p:animScale>
                                      <p:cBhvr>
                                        <p:cTn id="1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0178"/>
                                        </p:tgtEl>
                                      </p:cBhvr>
                                      <p:from x="100000" y="5000"/>
                                      <p:to x="120000" y="150000"/>
                                    </p:animScale>
                                    <p:animScale>
                                      <p:cBhvr>
                                        <p:cTn id="12" dur="600" fill="hold">
                                          <p:stCondLst>
                                            <p:cond delay="1400"/>
                                          </p:stCondLst>
                                        </p:cTn>
                                        <p:tgtEl>
                                          <p:spTgt spid="50178"/>
                                        </p:tgtEl>
                                      </p:cBhvr>
                                      <p:to x="12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800" decel="100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8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8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8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770" decel="100000"/>
                                        <p:tgtEl>
                                          <p:spTgt spid="5018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8" dur="770" decel="100000"/>
                                        <p:tgtEl>
                                          <p:spTgt spid="50184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2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0184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30" dur="770" fill="hold"/>
                                        <p:tgtEl>
                                          <p:spTgt spid="501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3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01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32" dur="770" fill="hold"/>
                                        <p:tgtEl>
                                          <p:spTgt spid="501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3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01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5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7" grpId="1" animBg="1"/>
      <p:bldP spid="8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Блок-схема: знак завершения 1"/>
          <p:cNvSpPr/>
          <p:nvPr/>
        </p:nvSpPr>
        <p:spPr>
          <a:xfrm>
            <a:off x="323528" y="5445224"/>
            <a:ext cx="3744416" cy="864096"/>
          </a:xfrm>
          <a:prstGeom prst="flowChartTerminator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ln>
                  <a:solidFill>
                    <a:schemeClr val="bg2">
                      <a:lumMod val="10000"/>
                    </a:schemeClr>
                  </a:solidFill>
                </a:ln>
                <a:solidFill>
                  <a:schemeClr val="tx1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</a:effectLst>
                <a:latin typeface="KZ Boyarsky" pitchFamily="34" charset="0"/>
              </a:rPr>
              <a:t>Л.Н.Толстой</a:t>
            </a:r>
            <a:endParaRPr lang="ru-RU" sz="2400" dirty="0">
              <a:ln>
                <a:solidFill>
                  <a:schemeClr val="bg2">
                    <a:lumMod val="10000"/>
                  </a:schemeClr>
                </a:solidFill>
              </a:ln>
              <a:solidFill>
                <a:schemeClr val="tx1"/>
              </a:solidFill>
              <a:effectLst>
                <a:glow rad="63500">
                  <a:schemeClr val="accent4">
                    <a:satMod val="175000"/>
                    <a:alpha val="40000"/>
                  </a:schemeClr>
                </a:glow>
              </a:effectLst>
              <a:latin typeface="KZ Boyarsky" pitchFamily="34" charset="0"/>
            </a:endParaRPr>
          </a:p>
        </p:txBody>
      </p:sp>
      <p:pic>
        <p:nvPicPr>
          <p:cNvPr id="48130" name="Picture 2" descr="http://t1.gstatic.com/images?q=tbn:ANd9GcSAupSNa90ZL00qww4DyqJbIhBujouSp8wtt59moJl6oUZus0QjnA"/>
          <p:cNvPicPr>
            <a:picLocks noChangeAspect="1" noChangeArrowheads="1"/>
          </p:cNvPicPr>
          <p:nvPr/>
        </p:nvPicPr>
        <p:blipFill>
          <a:blip r:embed="rId3" cstate="print"/>
          <a:srcRect r="-1923" b="-1493"/>
          <a:stretch>
            <a:fillRect/>
          </a:stretch>
        </p:blipFill>
        <p:spPr bwMode="auto">
          <a:xfrm>
            <a:off x="323528" y="404664"/>
            <a:ext cx="3816424" cy="48965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8132" name="Picture 4" descr="http://t1.gstatic.com/images?q=tbn:ANd9GcSQ6dzaTZJ2LjMjfV9e5eBQ96qWs4lEkIAQmN4i-rf7Fe__Jhy_T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16016" y="404664"/>
            <a:ext cx="3759044" cy="482453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Блок-схема: знак завершения 6"/>
          <p:cNvSpPr/>
          <p:nvPr/>
        </p:nvSpPr>
        <p:spPr>
          <a:xfrm>
            <a:off x="4788024" y="5445224"/>
            <a:ext cx="3744416" cy="864096"/>
          </a:xfrm>
          <a:prstGeom prst="flowChartTerminator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ln>
                  <a:solidFill>
                    <a:schemeClr val="bg2">
                      <a:lumMod val="10000"/>
                    </a:schemeClr>
                  </a:solidFill>
                </a:ln>
                <a:solidFill>
                  <a:schemeClr val="tx1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</a:effectLst>
                <a:latin typeface="KZ Boyarsky" pitchFamily="34" charset="0"/>
              </a:rPr>
              <a:t>В.А.Сухомлинский </a:t>
            </a:r>
            <a:endParaRPr lang="ru-RU" sz="2400" dirty="0">
              <a:ln>
                <a:solidFill>
                  <a:schemeClr val="bg2">
                    <a:lumMod val="10000"/>
                  </a:schemeClr>
                </a:solidFill>
              </a:ln>
              <a:solidFill>
                <a:schemeClr val="tx1"/>
              </a:solidFill>
              <a:effectLst>
                <a:glow rad="63500">
                  <a:schemeClr val="accent4">
                    <a:satMod val="175000"/>
                    <a:alpha val="40000"/>
                  </a:schemeClr>
                </a:glow>
              </a:effectLst>
              <a:latin typeface="KZ Boyarsky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81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81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81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8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770" decel="100000"/>
                                        <p:tgtEl>
                                          <p:spTgt spid="4813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3" dur="770" decel="100000"/>
                                        <p:tgtEl>
                                          <p:spTgt spid="48132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24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48132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25" dur="770" fill="hold"/>
                                        <p:tgtEl>
                                          <p:spTgt spid="481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26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481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27" dur="770" fill="hold"/>
                                        <p:tgtEl>
                                          <p:spTgt spid="481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28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481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7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80728"/>
          </a:xfrm>
        </p:spPr>
        <p:txBody>
          <a:bodyPr>
            <a:noAutofit/>
          </a:bodyPr>
          <a:lstStyle/>
          <a:p>
            <a:r>
              <a:rPr lang="ru-RU" sz="4800" b="1" dirty="0" smtClean="0">
                <a:ln>
                  <a:solidFill>
                    <a:schemeClr val="bg2">
                      <a:lumMod val="10000"/>
                    </a:schemeClr>
                  </a:solidFill>
                </a:ln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  <a:latin typeface="KZ Boyarsky" pitchFamily="34" charset="0"/>
              </a:rPr>
              <a:t/>
            </a:r>
            <a:br>
              <a:rPr lang="ru-RU" sz="4800" b="1" dirty="0" smtClean="0">
                <a:ln>
                  <a:solidFill>
                    <a:schemeClr val="bg2">
                      <a:lumMod val="10000"/>
                    </a:schemeClr>
                  </a:solidFill>
                </a:ln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  <a:latin typeface="KZ Boyarsky" pitchFamily="34" charset="0"/>
              </a:rPr>
            </a:br>
            <a:r>
              <a:rPr lang="ru-RU" sz="4800" b="1" dirty="0" err="1" smtClean="0">
                <a:ln>
                  <a:solidFill>
                    <a:schemeClr val="bg2">
                      <a:lumMod val="10000"/>
                    </a:schemeClr>
                  </a:solidFill>
                </a:ln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  <a:latin typeface="KZ Boyarsky" pitchFamily="34" charset="0"/>
              </a:rPr>
              <a:t>Қорытынды</a:t>
            </a:r>
            <a:r>
              <a:rPr lang="ru-RU" sz="4800" dirty="0" smtClean="0">
                <a:ln>
                  <a:solidFill>
                    <a:schemeClr val="bg2">
                      <a:lumMod val="10000"/>
                    </a:schemeClr>
                  </a:solidFill>
                </a:ln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  <a:latin typeface="KZ Boyarsky" pitchFamily="34" charset="0"/>
              </a:rPr>
              <a:t/>
            </a:r>
            <a:br>
              <a:rPr lang="ru-RU" sz="4800" dirty="0" smtClean="0">
                <a:ln>
                  <a:solidFill>
                    <a:schemeClr val="bg2">
                      <a:lumMod val="10000"/>
                    </a:schemeClr>
                  </a:solidFill>
                </a:ln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  <a:latin typeface="KZ Boyarsky" pitchFamily="34" charset="0"/>
              </a:rPr>
            </a:br>
            <a:endParaRPr lang="ru-RU" sz="4800" dirty="0">
              <a:ln>
                <a:solidFill>
                  <a:schemeClr val="bg2">
                    <a:lumMod val="10000"/>
                  </a:schemeClr>
                </a:solidFill>
              </a:ln>
              <a:effectLst>
                <a:glow rad="101600">
                  <a:schemeClr val="accent5">
                    <a:satMod val="175000"/>
                    <a:alpha val="40000"/>
                  </a:schemeClr>
                </a:glow>
              </a:effectLst>
              <a:latin typeface="KZ Boyarsky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5328592"/>
          </a:xfrm>
        </p:spPr>
        <p:txBody>
          <a:bodyPr>
            <a:normAutofit fontScale="47500" lnSpcReduction="20000"/>
          </a:bodyPr>
          <a:lstStyle/>
          <a:p>
            <a:pPr algn="just"/>
            <a:r>
              <a:rPr lang="ru-RU" sz="4200" dirty="0" err="1" smtClean="0">
                <a:latin typeface="KZ Times New Roman" pitchFamily="18" charset="0"/>
              </a:rPr>
              <a:t>Қорыта келгенде</a:t>
            </a:r>
            <a:r>
              <a:rPr lang="ru-RU" sz="4200" dirty="0" smtClean="0">
                <a:latin typeface="KZ Times New Roman" pitchFamily="18" charset="0"/>
              </a:rPr>
              <a:t>, </a:t>
            </a:r>
            <a:r>
              <a:rPr lang="ru-RU" sz="4200" dirty="0" err="1" smtClean="0">
                <a:latin typeface="KZ Times New Roman" pitchFamily="18" charset="0"/>
              </a:rPr>
              <a:t>қай уақытта болмасын</a:t>
            </a:r>
            <a:r>
              <a:rPr lang="ru-RU" sz="4200" dirty="0" smtClean="0">
                <a:latin typeface="KZ Times New Roman" pitchFamily="18" charset="0"/>
              </a:rPr>
              <a:t> </a:t>
            </a:r>
            <a:r>
              <a:rPr lang="ru-RU" sz="4200" dirty="0" err="1" smtClean="0">
                <a:latin typeface="KZ Times New Roman" pitchFamily="18" charset="0"/>
              </a:rPr>
              <a:t>қолданылатын білім</a:t>
            </a:r>
            <a:r>
              <a:rPr lang="ru-RU" sz="4200" dirty="0" smtClean="0">
                <a:latin typeface="KZ Times New Roman" pitchFamily="18" charset="0"/>
              </a:rPr>
              <a:t> беру </a:t>
            </a:r>
            <a:r>
              <a:rPr lang="ru-RU" sz="4200" dirty="0" err="1" smtClean="0">
                <a:latin typeface="KZ Times New Roman" pitchFamily="18" charset="0"/>
              </a:rPr>
              <a:t>парадигмаларының бірде-біреуін</a:t>
            </a:r>
            <a:r>
              <a:rPr lang="ru-RU" sz="4200" dirty="0" smtClean="0">
                <a:latin typeface="KZ Times New Roman" pitchFamily="18" charset="0"/>
              </a:rPr>
              <a:t> </a:t>
            </a:r>
            <a:r>
              <a:rPr lang="ru-RU" sz="4200" dirty="0" err="1" smtClean="0">
                <a:latin typeface="KZ Times New Roman" pitchFamily="18" charset="0"/>
              </a:rPr>
              <a:t>жақсы немесе</a:t>
            </a:r>
            <a:r>
              <a:rPr lang="ru-RU" sz="4200" dirty="0" smtClean="0">
                <a:latin typeface="KZ Times New Roman" pitchFamily="18" charset="0"/>
              </a:rPr>
              <a:t> </a:t>
            </a:r>
            <a:r>
              <a:rPr lang="ru-RU" sz="4200" dirty="0" err="1" smtClean="0">
                <a:latin typeface="KZ Times New Roman" pitchFamily="18" charset="0"/>
              </a:rPr>
              <a:t>жаман</a:t>
            </a:r>
            <a:r>
              <a:rPr lang="ru-RU" sz="4200" dirty="0" smtClean="0">
                <a:latin typeface="KZ Times New Roman" pitchFamily="18" charset="0"/>
              </a:rPr>
              <a:t> </a:t>
            </a:r>
            <a:r>
              <a:rPr lang="ru-RU" sz="4200" dirty="0" err="1" smtClean="0">
                <a:latin typeface="KZ Times New Roman" pitchFamily="18" charset="0"/>
              </a:rPr>
              <a:t>деп</a:t>
            </a:r>
            <a:r>
              <a:rPr lang="ru-RU" sz="4200" dirty="0" smtClean="0">
                <a:latin typeface="KZ Times New Roman" pitchFamily="18" charset="0"/>
              </a:rPr>
              <a:t> </a:t>
            </a:r>
            <a:r>
              <a:rPr lang="ru-RU" sz="4200" dirty="0" err="1" smtClean="0">
                <a:latin typeface="KZ Times New Roman" pitchFamily="18" charset="0"/>
              </a:rPr>
              <a:t>айту</a:t>
            </a:r>
            <a:r>
              <a:rPr lang="ru-RU" sz="4200" dirty="0" smtClean="0">
                <a:latin typeface="KZ Times New Roman" pitchFamily="18" charset="0"/>
              </a:rPr>
              <a:t> </a:t>
            </a:r>
            <a:r>
              <a:rPr lang="ru-RU" sz="4200" dirty="0" err="1" smtClean="0">
                <a:latin typeface="KZ Times New Roman" pitchFamily="18" charset="0"/>
              </a:rPr>
              <a:t>мүмкін емес</a:t>
            </a:r>
            <a:r>
              <a:rPr lang="ru-RU" sz="4200" dirty="0" smtClean="0">
                <a:latin typeface="KZ Times New Roman" pitchFamily="18" charset="0"/>
              </a:rPr>
              <a:t>. </a:t>
            </a:r>
            <a:r>
              <a:rPr lang="ru-RU" sz="4200" dirty="0" err="1" smtClean="0">
                <a:latin typeface="KZ Times New Roman" pitchFamily="18" charset="0"/>
              </a:rPr>
              <a:t>Олардың әрқайсысы әлемді және педагогикалық объектілердің  қабылдауына, оның мәнінің түсіндірілуіне, оқу-тәрбиелік процестің құрылуына жауап</a:t>
            </a:r>
            <a:r>
              <a:rPr lang="ru-RU" sz="4200" dirty="0" smtClean="0">
                <a:latin typeface="KZ Times New Roman" pitchFamily="18" charset="0"/>
              </a:rPr>
              <a:t> </a:t>
            </a:r>
            <a:r>
              <a:rPr lang="ru-RU" sz="4200" dirty="0" err="1" smtClean="0">
                <a:latin typeface="KZ Times New Roman" pitchFamily="18" charset="0"/>
              </a:rPr>
              <a:t>береді</a:t>
            </a:r>
            <a:r>
              <a:rPr lang="ru-RU" sz="4200" dirty="0" smtClean="0">
                <a:latin typeface="KZ Times New Roman" pitchFamily="18" charset="0"/>
              </a:rPr>
              <a:t> </a:t>
            </a:r>
            <a:r>
              <a:rPr lang="ru-RU" sz="4200" dirty="0" err="1" smtClean="0">
                <a:latin typeface="KZ Times New Roman" pitchFamily="18" charset="0"/>
              </a:rPr>
              <a:t>және негіз</a:t>
            </a:r>
            <a:r>
              <a:rPr lang="ru-RU" sz="4200" dirty="0" smtClean="0">
                <a:latin typeface="KZ Times New Roman" pitchFamily="18" charset="0"/>
              </a:rPr>
              <a:t> </a:t>
            </a:r>
            <a:r>
              <a:rPr lang="ru-RU" sz="4200" dirty="0" err="1" smtClean="0">
                <a:latin typeface="KZ Times New Roman" pitchFamily="18" charset="0"/>
              </a:rPr>
              <a:t>болады</a:t>
            </a:r>
            <a:r>
              <a:rPr lang="ru-RU" sz="4200" dirty="0" smtClean="0">
                <a:latin typeface="KZ Times New Roman" pitchFamily="18" charset="0"/>
              </a:rPr>
              <a:t>. </a:t>
            </a:r>
            <a:r>
              <a:rPr lang="ru-RU" sz="4200" dirty="0" err="1" smtClean="0">
                <a:latin typeface="KZ Times New Roman" pitchFamily="18" charset="0"/>
              </a:rPr>
              <a:t>Жоғарыда айтылғандарды  ескере</a:t>
            </a:r>
            <a:r>
              <a:rPr lang="ru-RU" sz="4200" dirty="0" smtClean="0">
                <a:latin typeface="KZ Times New Roman" pitchFamily="18" charset="0"/>
              </a:rPr>
              <a:t> </a:t>
            </a:r>
            <a:r>
              <a:rPr lang="ru-RU" sz="4200" dirty="0" err="1" smtClean="0">
                <a:latin typeface="KZ Times New Roman" pitchFamily="18" charset="0"/>
              </a:rPr>
              <a:t>отырып</a:t>
            </a:r>
            <a:r>
              <a:rPr lang="ru-RU" sz="4200" dirty="0" smtClean="0">
                <a:latin typeface="KZ Times New Roman" pitchFamily="18" charset="0"/>
              </a:rPr>
              <a:t>, </a:t>
            </a:r>
            <a:r>
              <a:rPr lang="ru-RU" sz="4200" dirty="0" err="1" smtClean="0">
                <a:latin typeface="KZ Times New Roman" pitchFamily="18" charset="0"/>
              </a:rPr>
              <a:t>білім</a:t>
            </a:r>
            <a:r>
              <a:rPr lang="ru-RU" sz="4200" dirty="0" smtClean="0">
                <a:latin typeface="KZ Times New Roman" pitchFamily="18" charset="0"/>
              </a:rPr>
              <a:t> </a:t>
            </a:r>
            <a:r>
              <a:rPr lang="ru-RU" sz="4200" dirty="0" err="1" smtClean="0">
                <a:latin typeface="KZ Times New Roman" pitchFamily="18" charset="0"/>
              </a:rPr>
              <a:t>берудің парадигмалары</a:t>
            </a:r>
            <a:r>
              <a:rPr lang="ru-RU" sz="4200" dirty="0" smtClean="0">
                <a:latin typeface="KZ Times New Roman" pitchFamily="18" charset="0"/>
              </a:rPr>
              <a:t> </a:t>
            </a:r>
            <a:r>
              <a:rPr lang="ru-RU" sz="4200" dirty="0" err="1" smtClean="0">
                <a:latin typeface="KZ Times New Roman" pitchFamily="18" charset="0"/>
              </a:rPr>
              <a:t>білім</a:t>
            </a:r>
            <a:r>
              <a:rPr lang="ru-RU" sz="4200" dirty="0" smtClean="0">
                <a:latin typeface="KZ Times New Roman" pitchFamily="18" charset="0"/>
              </a:rPr>
              <a:t> </a:t>
            </a:r>
            <a:r>
              <a:rPr lang="ru-RU" sz="4200" dirty="0" err="1" smtClean="0">
                <a:latin typeface="KZ Times New Roman" pitchFamily="18" charset="0"/>
              </a:rPr>
              <a:t>берудің мақсаттарына, мектеп</a:t>
            </a:r>
            <a:r>
              <a:rPr lang="ru-RU" sz="4200" dirty="0" smtClean="0">
                <a:latin typeface="KZ Times New Roman" pitchFamily="18" charset="0"/>
              </a:rPr>
              <a:t> </a:t>
            </a:r>
            <a:r>
              <a:rPr lang="ru-RU" sz="4200" dirty="0" err="1" smtClean="0">
                <a:latin typeface="KZ Times New Roman" pitchFamily="18" charset="0"/>
              </a:rPr>
              <a:t>функциясына</a:t>
            </a:r>
            <a:r>
              <a:rPr lang="ru-RU" sz="4200" dirty="0" smtClean="0">
                <a:latin typeface="KZ Times New Roman" pitchFamily="18" charset="0"/>
              </a:rPr>
              <a:t>, </a:t>
            </a:r>
            <a:r>
              <a:rPr lang="ru-RU" sz="4200" dirty="0" err="1" smtClean="0">
                <a:latin typeface="KZ Times New Roman" pitchFamily="18" charset="0"/>
              </a:rPr>
              <a:t>мақсатқа жету</a:t>
            </a:r>
            <a:r>
              <a:rPr lang="ru-RU" sz="4200" dirty="0" smtClean="0">
                <a:latin typeface="KZ Times New Roman" pitchFamily="18" charset="0"/>
              </a:rPr>
              <a:t>  </a:t>
            </a:r>
            <a:r>
              <a:rPr lang="ru-RU" sz="4200" dirty="0" err="1" smtClean="0">
                <a:latin typeface="KZ Times New Roman" pitchFamily="18" charset="0"/>
              </a:rPr>
              <a:t>әдістеріне, педагогикалық өзара әрекет сипатына</a:t>
            </a:r>
            <a:r>
              <a:rPr lang="ru-RU" sz="4200" dirty="0" smtClean="0">
                <a:latin typeface="KZ Times New Roman" pitchFamily="18" charset="0"/>
              </a:rPr>
              <a:t>, </a:t>
            </a:r>
            <a:r>
              <a:rPr lang="ru-RU" sz="4200" dirty="0" err="1" smtClean="0">
                <a:latin typeface="KZ Times New Roman" pitchFamily="18" charset="0"/>
              </a:rPr>
              <a:t>білім</a:t>
            </a:r>
            <a:r>
              <a:rPr lang="ru-RU" sz="4200" dirty="0" smtClean="0">
                <a:latin typeface="KZ Times New Roman" pitchFamily="18" charset="0"/>
              </a:rPr>
              <a:t> </a:t>
            </a:r>
            <a:r>
              <a:rPr lang="ru-RU" sz="4200" dirty="0" err="1" smtClean="0">
                <a:latin typeface="KZ Times New Roman" pitchFamily="18" charset="0"/>
              </a:rPr>
              <a:t>берудегі</a:t>
            </a:r>
            <a:r>
              <a:rPr lang="ru-RU" sz="4200" dirty="0" smtClean="0">
                <a:latin typeface="KZ Times New Roman" pitchFamily="18" charset="0"/>
              </a:rPr>
              <a:t> </a:t>
            </a:r>
            <a:r>
              <a:rPr lang="ru-RU" sz="4200" dirty="0" err="1" smtClean="0">
                <a:latin typeface="KZ Times New Roman" pitchFamily="18" charset="0"/>
              </a:rPr>
              <a:t>оқушының орнына</a:t>
            </a:r>
            <a:r>
              <a:rPr lang="ru-RU" sz="4200" dirty="0" smtClean="0">
                <a:latin typeface="KZ Times New Roman" pitchFamily="18" charset="0"/>
              </a:rPr>
              <a:t> </a:t>
            </a:r>
            <a:r>
              <a:rPr lang="ru-RU" sz="4200" dirty="0" err="1" smtClean="0">
                <a:latin typeface="KZ Times New Roman" pitchFamily="18" charset="0"/>
              </a:rPr>
              <a:t>байланысты</a:t>
            </a:r>
            <a:r>
              <a:rPr lang="ru-RU" sz="4200" dirty="0" smtClean="0">
                <a:latin typeface="KZ Times New Roman" pitchFamily="18" charset="0"/>
              </a:rPr>
              <a:t> </a:t>
            </a:r>
            <a:r>
              <a:rPr lang="ru-RU" sz="4200" dirty="0" err="1" smtClean="0">
                <a:latin typeface="KZ Times New Roman" pitchFamily="18" charset="0"/>
              </a:rPr>
              <a:t>ажыратылатынын</a:t>
            </a:r>
            <a:r>
              <a:rPr lang="ru-RU" sz="4200" dirty="0" smtClean="0">
                <a:latin typeface="KZ Times New Roman" pitchFamily="18" charset="0"/>
              </a:rPr>
              <a:t> </a:t>
            </a:r>
            <a:r>
              <a:rPr lang="ru-RU" sz="4200" dirty="0" err="1" smtClean="0">
                <a:latin typeface="KZ Times New Roman" pitchFamily="18" charset="0"/>
              </a:rPr>
              <a:t>білдік</a:t>
            </a:r>
            <a:r>
              <a:rPr lang="ru-RU" sz="4200" dirty="0" smtClean="0">
                <a:latin typeface="KZ Times New Roman" pitchFamily="18" charset="0"/>
              </a:rPr>
              <a:t>. </a:t>
            </a:r>
            <a:r>
              <a:rPr lang="ru-RU" sz="4200" dirty="0" err="1" smtClean="0">
                <a:latin typeface="KZ Times New Roman" pitchFamily="18" charset="0"/>
              </a:rPr>
              <a:t>Олардың негізгі</a:t>
            </a:r>
            <a:r>
              <a:rPr lang="ru-RU" sz="4200" dirty="0" smtClean="0">
                <a:latin typeface="KZ Times New Roman" pitchFamily="18" charset="0"/>
              </a:rPr>
              <a:t> </a:t>
            </a:r>
            <a:r>
              <a:rPr lang="ru-RU" sz="4200" dirty="0" err="1" smtClean="0">
                <a:latin typeface="KZ Times New Roman" pitchFamily="18" charset="0"/>
              </a:rPr>
              <a:t>сипаттамаларына</a:t>
            </a:r>
            <a:r>
              <a:rPr lang="ru-RU" sz="4200" dirty="0" smtClean="0">
                <a:latin typeface="KZ Times New Roman" pitchFamily="18" charset="0"/>
              </a:rPr>
              <a:t> </a:t>
            </a:r>
            <a:r>
              <a:rPr lang="ru-RU" sz="4200" dirty="0" err="1" smtClean="0">
                <a:latin typeface="KZ Times New Roman" pitchFamily="18" charset="0"/>
              </a:rPr>
              <a:t>қысқаша тоқталып кетсек</a:t>
            </a:r>
            <a:r>
              <a:rPr lang="ru-RU" sz="4200" dirty="0" smtClean="0">
                <a:latin typeface="KZ Times New Roman" pitchFamily="18" charset="0"/>
              </a:rPr>
              <a:t>, </a:t>
            </a:r>
            <a:r>
              <a:rPr lang="ru-RU" sz="4200" dirty="0" err="1" smtClean="0">
                <a:latin typeface="KZ Times New Roman" pitchFamily="18" charset="0"/>
              </a:rPr>
              <a:t>эзотерикалық парадигманың негізгі</a:t>
            </a:r>
            <a:r>
              <a:rPr lang="ru-RU" sz="4200" dirty="0" smtClean="0">
                <a:latin typeface="KZ Times New Roman" pitchFamily="18" charset="0"/>
              </a:rPr>
              <a:t> </a:t>
            </a:r>
            <a:r>
              <a:rPr lang="ru-RU" sz="4200" dirty="0" err="1" smtClean="0">
                <a:latin typeface="KZ Times New Roman" pitchFamily="18" charset="0"/>
              </a:rPr>
              <a:t>мәні ақиқатқа барынша</a:t>
            </a:r>
            <a:r>
              <a:rPr lang="ru-RU" sz="4200" dirty="0" smtClean="0">
                <a:latin typeface="KZ Times New Roman" pitchFamily="18" charset="0"/>
              </a:rPr>
              <a:t> </a:t>
            </a:r>
            <a:r>
              <a:rPr lang="ru-RU" sz="4200" dirty="0" err="1" smtClean="0">
                <a:latin typeface="KZ Times New Roman" pitchFamily="18" charset="0"/>
              </a:rPr>
              <a:t>жақындау болса</a:t>
            </a:r>
            <a:r>
              <a:rPr lang="ru-RU" sz="4200" dirty="0" smtClean="0">
                <a:latin typeface="KZ Times New Roman" pitchFamily="18" charset="0"/>
              </a:rPr>
              <a:t>, </a:t>
            </a:r>
            <a:r>
              <a:rPr lang="ru-RU" sz="4200" dirty="0" err="1" smtClean="0">
                <a:latin typeface="KZ Times New Roman" pitchFamily="18" charset="0"/>
              </a:rPr>
              <a:t>дәстүрлі-консервативтік парадигманың  мақсаты </a:t>
            </a:r>
            <a:r>
              <a:rPr lang="ru-RU" sz="4200" dirty="0" smtClean="0">
                <a:latin typeface="KZ Times New Roman" pitchFamily="18" charset="0"/>
              </a:rPr>
              <a:t>– </a:t>
            </a:r>
            <a:r>
              <a:rPr lang="ru-RU" sz="4200" dirty="0" err="1" smtClean="0">
                <a:latin typeface="KZ Times New Roman" pitchFamily="18" charset="0"/>
              </a:rPr>
              <a:t>ұрпаққа мәдени мұраны, құндылықтарды </a:t>
            </a:r>
            <a:r>
              <a:rPr lang="ru-RU" sz="4200" dirty="0" smtClean="0">
                <a:latin typeface="KZ Times New Roman" pitchFamily="18" charset="0"/>
              </a:rPr>
              <a:t>беру мен оны </a:t>
            </a:r>
            <a:r>
              <a:rPr lang="ru-RU" sz="4200" dirty="0" err="1" smtClean="0">
                <a:latin typeface="KZ Times New Roman" pitchFamily="18" charset="0"/>
              </a:rPr>
              <a:t>сақтау болып</a:t>
            </a:r>
            <a:r>
              <a:rPr lang="ru-RU" sz="4200" dirty="0" smtClean="0">
                <a:latin typeface="KZ Times New Roman" pitchFamily="18" charset="0"/>
              </a:rPr>
              <a:t> </a:t>
            </a:r>
            <a:r>
              <a:rPr lang="ru-RU" sz="4200" dirty="0" err="1" smtClean="0">
                <a:latin typeface="KZ Times New Roman" pitchFamily="18" charset="0"/>
              </a:rPr>
              <a:t>табылады</a:t>
            </a:r>
            <a:r>
              <a:rPr lang="ru-RU" sz="4200" dirty="0" smtClean="0">
                <a:latin typeface="KZ Times New Roman" pitchFamily="18" charset="0"/>
              </a:rPr>
              <a:t>. </a:t>
            </a:r>
            <a:r>
              <a:rPr lang="ru-RU" sz="4200" dirty="0" err="1" smtClean="0">
                <a:latin typeface="KZ Times New Roman" pitchFamily="18" charset="0"/>
              </a:rPr>
              <a:t>Технократтықтың ұстанымы білімнің күштілігін үгіттесе, бихевиористік</a:t>
            </a:r>
            <a:r>
              <a:rPr lang="ru-RU" sz="4200" dirty="0" smtClean="0">
                <a:latin typeface="KZ Times New Roman" pitchFamily="18" charset="0"/>
              </a:rPr>
              <a:t> парадигма </a:t>
            </a:r>
            <a:r>
              <a:rPr lang="ru-RU" sz="4200" dirty="0" err="1" smtClean="0">
                <a:latin typeface="KZ Times New Roman" pitchFamily="18" charset="0"/>
              </a:rPr>
              <a:t>тәртіпке</a:t>
            </a:r>
            <a:r>
              <a:rPr lang="ru-RU" sz="4200" dirty="0" smtClean="0">
                <a:latin typeface="KZ Times New Roman" pitchFamily="18" charset="0"/>
              </a:rPr>
              <a:t>, </a:t>
            </a:r>
            <a:r>
              <a:rPr lang="ru-RU" sz="4200" dirty="0" err="1" smtClean="0">
                <a:latin typeface="KZ Times New Roman" pitchFamily="18" charset="0"/>
              </a:rPr>
              <a:t>адамның сыртқы </a:t>
            </a:r>
            <a:r>
              <a:rPr lang="ru-RU" sz="4200" dirty="0" smtClean="0">
                <a:latin typeface="KZ Times New Roman" pitchFamily="18" charset="0"/>
              </a:rPr>
              <a:t>орта </a:t>
            </a:r>
            <a:r>
              <a:rPr lang="ru-RU" sz="4200" dirty="0" err="1" smtClean="0">
                <a:latin typeface="KZ Times New Roman" pitchFamily="18" charset="0"/>
              </a:rPr>
              <a:t>әсеріне деген</a:t>
            </a:r>
            <a:r>
              <a:rPr lang="ru-RU" sz="4200" dirty="0" smtClean="0">
                <a:latin typeface="KZ Times New Roman" pitchFamily="18" charset="0"/>
              </a:rPr>
              <a:t> </a:t>
            </a:r>
            <a:r>
              <a:rPr lang="ru-RU" sz="4200" dirty="0" err="1" smtClean="0">
                <a:latin typeface="KZ Times New Roman" pitchFamily="18" charset="0"/>
              </a:rPr>
              <a:t>жауабына</a:t>
            </a:r>
            <a:r>
              <a:rPr lang="ru-RU" sz="4200" dirty="0" smtClean="0">
                <a:latin typeface="KZ Times New Roman" pitchFamily="18" charset="0"/>
              </a:rPr>
              <a:t> </a:t>
            </a:r>
            <a:r>
              <a:rPr lang="ru-RU" sz="4200" dirty="0" err="1" smtClean="0">
                <a:latin typeface="KZ Times New Roman" pitchFamily="18" charset="0"/>
              </a:rPr>
              <a:t>негізделеді</a:t>
            </a:r>
            <a:r>
              <a:rPr lang="ru-RU" sz="4200" dirty="0" smtClean="0">
                <a:latin typeface="KZ Times New Roman" pitchFamily="18" charset="0"/>
              </a:rPr>
              <a:t>. Ал </a:t>
            </a:r>
            <a:r>
              <a:rPr lang="ru-RU" sz="4200" dirty="0" err="1" smtClean="0">
                <a:latin typeface="KZ Times New Roman" pitchFamily="18" charset="0"/>
              </a:rPr>
              <a:t>гуманистік</a:t>
            </a:r>
            <a:r>
              <a:rPr lang="ru-RU" sz="4200" dirty="0" smtClean="0">
                <a:latin typeface="KZ Times New Roman" pitchFamily="18" charset="0"/>
              </a:rPr>
              <a:t> парадигма </a:t>
            </a:r>
            <a:r>
              <a:rPr lang="ru-RU" sz="4200" dirty="0" err="1" smtClean="0">
                <a:latin typeface="KZ Times New Roman" pitchFamily="18" charset="0"/>
              </a:rPr>
              <a:t>тұлғаның дамуына</a:t>
            </a:r>
            <a:r>
              <a:rPr lang="ru-RU" sz="4200" dirty="0" smtClean="0">
                <a:latin typeface="KZ Times New Roman" pitchFamily="18" charset="0"/>
              </a:rPr>
              <a:t>, </a:t>
            </a:r>
            <a:r>
              <a:rPr lang="ru-RU" sz="4200" dirty="0" err="1" smtClean="0">
                <a:latin typeface="KZ Times New Roman" pitchFamily="18" charset="0"/>
              </a:rPr>
              <a:t>өзін-өзі қалыптастыруы </a:t>
            </a:r>
            <a:r>
              <a:rPr lang="ru-RU" sz="4200" dirty="0" smtClean="0">
                <a:latin typeface="KZ Times New Roman" pitchFamily="18" charset="0"/>
              </a:rPr>
              <a:t>мен </a:t>
            </a:r>
            <a:r>
              <a:rPr lang="ru-RU" sz="4200" dirty="0" err="1" smtClean="0">
                <a:latin typeface="KZ Times New Roman" pitchFamily="18" charset="0"/>
              </a:rPr>
              <a:t>дамытуына</a:t>
            </a:r>
            <a:r>
              <a:rPr lang="ru-RU" sz="4200" dirty="0" smtClean="0">
                <a:latin typeface="KZ Times New Roman" pitchFamily="18" charset="0"/>
              </a:rPr>
              <a:t> баса </a:t>
            </a:r>
            <a:r>
              <a:rPr lang="ru-RU" sz="4200" dirty="0" err="1" smtClean="0">
                <a:latin typeface="KZ Times New Roman" pitchFamily="18" charset="0"/>
              </a:rPr>
              <a:t>назар</a:t>
            </a:r>
            <a:r>
              <a:rPr lang="ru-RU" sz="4200" dirty="0" smtClean="0">
                <a:latin typeface="KZ Times New Roman" pitchFamily="18" charset="0"/>
              </a:rPr>
              <a:t> </a:t>
            </a:r>
            <a:r>
              <a:rPr lang="ru-RU" sz="4200" dirty="0" err="1" smtClean="0">
                <a:latin typeface="KZ Times New Roman" pitchFamily="18" charset="0"/>
              </a:rPr>
              <a:t>аударады</a:t>
            </a:r>
            <a:r>
              <a:rPr lang="ru-RU" sz="4200" dirty="0" smtClean="0">
                <a:latin typeface="KZ Times New Roman" pitchFamily="18" charset="0"/>
              </a:rPr>
              <a:t> </a:t>
            </a:r>
            <a:r>
              <a:rPr lang="ru-RU" sz="4200" dirty="0" err="1" smtClean="0">
                <a:latin typeface="KZ Times New Roman" pitchFamily="18" charset="0"/>
              </a:rPr>
              <a:t>деп</a:t>
            </a:r>
            <a:r>
              <a:rPr lang="ru-RU" sz="4200" dirty="0" smtClean="0">
                <a:latin typeface="KZ Times New Roman" pitchFamily="18" charset="0"/>
              </a:rPr>
              <a:t> </a:t>
            </a:r>
            <a:r>
              <a:rPr lang="ru-RU" sz="4200" dirty="0" err="1" smtClean="0">
                <a:latin typeface="KZ Times New Roman" pitchFamily="18" charset="0"/>
              </a:rPr>
              <a:t>қорытынды жасауға болады</a:t>
            </a:r>
            <a:r>
              <a:rPr lang="ru-RU" sz="4200" dirty="0" smtClean="0">
                <a:latin typeface="KZ Times New Roman" pitchFamily="18" charset="0"/>
              </a:rPr>
              <a:t>.</a:t>
            </a:r>
          </a:p>
          <a:p>
            <a:pPr algn="just">
              <a:buNone/>
            </a:pPr>
            <a:r>
              <a:rPr lang="ru-RU" sz="4200" b="1" dirty="0" smtClean="0">
                <a:latin typeface="KZ Times New Roman" pitchFamily="18" charset="0"/>
              </a:rPr>
              <a:t> </a:t>
            </a:r>
            <a:endParaRPr lang="ru-RU" sz="4200" dirty="0" smtClean="0">
              <a:latin typeface="KZ Times New Roman" pitchFamily="18" charset="0"/>
            </a:endParaRPr>
          </a:p>
          <a:p>
            <a:pPr>
              <a:buNone/>
            </a:pPr>
            <a:r>
              <a:rPr lang="en-US" dirty="0" smtClean="0"/>
              <a:t> </a:t>
            </a: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k-KZ" sz="4800" dirty="0" smtClean="0">
                <a:ln>
                  <a:solidFill>
                    <a:schemeClr val="bg2">
                      <a:lumMod val="10000"/>
                    </a:schemeClr>
                  </a:solidFill>
                </a:ln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</a:effectLst>
                <a:latin typeface="KZ Times New Roman" pitchFamily="18" charset="0"/>
              </a:rPr>
              <a:t>Қолданылған әдебиеттер:</a:t>
            </a:r>
            <a:endParaRPr lang="ru-RU" sz="4800" dirty="0">
              <a:ln>
                <a:solidFill>
                  <a:schemeClr val="bg2">
                    <a:lumMod val="10000"/>
                  </a:schemeClr>
                </a:solidFill>
              </a:ln>
              <a:effectLst>
                <a:glow rad="63500">
                  <a:schemeClr val="accent4">
                    <a:satMod val="175000"/>
                    <a:alpha val="40000"/>
                  </a:schemeClr>
                </a:glow>
              </a:effectLst>
              <a:latin typeface="KZ 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kk-KZ" dirty="0" smtClean="0">
                <a:latin typeface="KZ Times New Roman" pitchFamily="18" charset="0"/>
              </a:rPr>
              <a:t>ҚР-ның 2015 жылға дейінгі білім беруді дамыту тұжырымдамасы.  //12жылдық білім. – 2003 ж.</a:t>
            </a:r>
          </a:p>
          <a:p>
            <a:r>
              <a:rPr lang="en-US" dirty="0" smtClean="0">
                <a:latin typeface="KZ Times New Roman" pitchFamily="18" charset="0"/>
              </a:rPr>
              <a:t>www.google.kz</a:t>
            </a:r>
            <a:r>
              <a:rPr lang="kk-KZ" dirty="0" smtClean="0">
                <a:latin typeface="KZ Times New Roman" pitchFamily="18" charset="0"/>
              </a:rPr>
              <a:t> </a:t>
            </a:r>
            <a:endParaRPr lang="ru-RU" dirty="0" smtClean="0">
              <a:latin typeface="KZ Times New Roman" pitchFamily="18" charset="0"/>
            </a:endParaRPr>
          </a:p>
          <a:p>
            <a:pPr algn="just"/>
            <a:endParaRPr lang="ru-RU" dirty="0" smtClean="0"/>
          </a:p>
          <a:p>
            <a:pPr algn="just"/>
            <a:endParaRPr lang="ru-RU" dirty="0">
              <a:latin typeface="KZ 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936104"/>
          </a:xfrm>
        </p:spPr>
        <p:txBody>
          <a:bodyPr>
            <a:normAutofit/>
          </a:bodyPr>
          <a:lstStyle/>
          <a:p>
            <a:r>
              <a:rPr lang="ru-RU" sz="5400" dirty="0" err="1" smtClean="0">
                <a:solidFill>
                  <a:schemeClr val="accent4">
                    <a:lumMod val="75000"/>
                  </a:schemeClr>
                </a:solidFill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</a:effectLst>
                <a:latin typeface="KZ Boyarsky" pitchFamily="34" charset="0"/>
              </a:rPr>
              <a:t>Негізгі</a:t>
            </a:r>
            <a:r>
              <a:rPr lang="ru-RU" sz="5400" dirty="0" smtClean="0">
                <a:solidFill>
                  <a:schemeClr val="accent4">
                    <a:lumMod val="75000"/>
                  </a:schemeClr>
                </a:solidFill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</a:effectLst>
                <a:latin typeface="KZ Boyarsky" pitchFamily="34" charset="0"/>
              </a:rPr>
              <a:t> </a:t>
            </a:r>
            <a:r>
              <a:rPr lang="ru-RU" sz="5400" dirty="0" err="1" smtClean="0">
                <a:solidFill>
                  <a:schemeClr val="accent4">
                    <a:lumMod val="75000"/>
                  </a:schemeClr>
                </a:solidFill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</a:effectLst>
                <a:latin typeface="KZ Boyarsky" pitchFamily="34" charset="0"/>
              </a:rPr>
              <a:t>бөлім</a:t>
            </a:r>
            <a:endParaRPr lang="ru-RU" sz="5400" dirty="0">
              <a:solidFill>
                <a:schemeClr val="accent4">
                  <a:lumMod val="75000"/>
                </a:schemeClr>
              </a:solidFill>
              <a:effectLst>
                <a:glow rad="63500">
                  <a:schemeClr val="accent5">
                    <a:satMod val="175000"/>
                    <a:alpha val="40000"/>
                  </a:schemeClr>
                </a:glow>
              </a:effectLst>
              <a:latin typeface="KZ Boyarsky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1196752"/>
            <a:ext cx="8784976" cy="5472608"/>
          </a:xfrm>
        </p:spPr>
        <p:txBody>
          <a:bodyPr>
            <a:normAutofit fontScale="70000" lnSpcReduction="20000"/>
          </a:bodyPr>
          <a:lstStyle/>
          <a:p>
            <a:pPr algn="just"/>
            <a:r>
              <a:rPr lang="ru-RU" dirty="0">
                <a:latin typeface="KZ Times New Roman" pitchFamily="18" charset="0"/>
              </a:rPr>
              <a:t>Парадигма </a:t>
            </a:r>
            <a:r>
              <a:rPr lang="ru-RU" dirty="0" err="1">
                <a:latin typeface="KZ Times New Roman" pitchFamily="18" charset="0"/>
              </a:rPr>
              <a:t>зерттеу</a:t>
            </a:r>
            <a:r>
              <a:rPr lang="ru-RU" dirty="0">
                <a:latin typeface="KZ Times New Roman" pitchFamily="18" charset="0"/>
              </a:rPr>
              <a:t> </a:t>
            </a:r>
            <a:r>
              <a:rPr lang="ru-RU" dirty="0" err="1">
                <a:latin typeface="KZ Times New Roman" pitchFamily="18" charset="0"/>
              </a:rPr>
              <a:t>міндетінің шешім</a:t>
            </a:r>
            <a:r>
              <a:rPr lang="ru-RU" dirty="0">
                <a:latin typeface="KZ Times New Roman" pitchFamily="18" charset="0"/>
              </a:rPr>
              <a:t> </a:t>
            </a:r>
            <a:r>
              <a:rPr lang="ru-RU" dirty="0" err="1" smtClean="0">
                <a:latin typeface="KZ Times New Roman" pitchFamily="18" charset="0"/>
              </a:rPr>
              <a:t>үлгісі </a:t>
            </a:r>
            <a:r>
              <a:rPr lang="ru-RU" dirty="0" err="1">
                <a:latin typeface="KZ Times New Roman" pitchFamily="18" charset="0"/>
              </a:rPr>
              <a:t>ретінде</a:t>
            </a:r>
            <a:r>
              <a:rPr lang="ru-RU" dirty="0">
                <a:latin typeface="KZ Times New Roman" pitchFamily="18" charset="0"/>
              </a:rPr>
              <a:t> </a:t>
            </a:r>
            <a:r>
              <a:rPr lang="ru-RU" dirty="0" err="1">
                <a:latin typeface="KZ Times New Roman" pitchFamily="18" charset="0"/>
              </a:rPr>
              <a:t>қабылданған </a:t>
            </a:r>
            <a:r>
              <a:rPr lang="ru-RU" dirty="0" smtClean="0">
                <a:latin typeface="KZ Times New Roman" pitchFamily="18" charset="0"/>
              </a:rPr>
              <a:t>теория</a:t>
            </a:r>
            <a:r>
              <a:rPr lang="kk-KZ" dirty="0" smtClean="0">
                <a:latin typeface="KZ Times New Roman" pitchFamily="18" charset="0"/>
              </a:rPr>
              <a:t>.</a:t>
            </a:r>
            <a:r>
              <a:rPr lang="en-US" dirty="0" smtClean="0">
                <a:latin typeface="KZ Times New Roman" pitchFamily="18" charset="0"/>
              </a:rPr>
              <a:t> </a:t>
            </a:r>
            <a:r>
              <a:rPr lang="ru-RU" dirty="0" err="1">
                <a:latin typeface="KZ Times New Roman" pitchFamily="18" charset="0"/>
              </a:rPr>
              <a:t>Жалпы</a:t>
            </a:r>
            <a:r>
              <a:rPr lang="ru-RU" dirty="0">
                <a:latin typeface="KZ Times New Roman" pitchFamily="18" charset="0"/>
              </a:rPr>
              <a:t> парадигма </a:t>
            </a:r>
            <a:r>
              <a:rPr lang="ru-RU" dirty="0" err="1">
                <a:latin typeface="KZ Times New Roman" pitchFamily="18" charset="0"/>
              </a:rPr>
              <a:t>дегеніміз</a:t>
            </a:r>
            <a:r>
              <a:rPr lang="ru-RU" dirty="0">
                <a:latin typeface="KZ Times New Roman" pitchFamily="18" charset="0"/>
              </a:rPr>
              <a:t> – </a:t>
            </a:r>
            <a:r>
              <a:rPr lang="ru-RU" dirty="0" err="1">
                <a:latin typeface="KZ Times New Roman" pitchFamily="18" charset="0"/>
              </a:rPr>
              <a:t>ғылымдағы белгілі</a:t>
            </a:r>
            <a:r>
              <a:rPr lang="ru-RU" dirty="0">
                <a:latin typeface="KZ Times New Roman" pitchFamily="18" charset="0"/>
              </a:rPr>
              <a:t> </a:t>
            </a:r>
            <a:r>
              <a:rPr lang="ru-RU" dirty="0" err="1">
                <a:latin typeface="KZ Times New Roman" pitchFamily="18" charset="0"/>
              </a:rPr>
              <a:t>бір</a:t>
            </a:r>
            <a:r>
              <a:rPr lang="ru-RU" dirty="0">
                <a:latin typeface="KZ Times New Roman" pitchFamily="18" charset="0"/>
              </a:rPr>
              <a:t> </a:t>
            </a:r>
            <a:r>
              <a:rPr lang="ru-RU" dirty="0" err="1">
                <a:latin typeface="KZ Times New Roman" pitchFamily="18" charset="0"/>
              </a:rPr>
              <a:t>тарихи</a:t>
            </a:r>
            <a:r>
              <a:rPr lang="ru-RU" dirty="0">
                <a:latin typeface="KZ Times New Roman" pitchFamily="18" charset="0"/>
              </a:rPr>
              <a:t> </a:t>
            </a:r>
            <a:r>
              <a:rPr lang="ru-RU" dirty="0" err="1">
                <a:latin typeface="KZ Times New Roman" pitchFamily="18" charset="0"/>
              </a:rPr>
              <a:t>кезең аралығында орын</a:t>
            </a:r>
            <a:r>
              <a:rPr lang="ru-RU" dirty="0">
                <a:latin typeface="KZ Times New Roman" pitchFamily="18" charset="0"/>
              </a:rPr>
              <a:t> </a:t>
            </a:r>
            <a:r>
              <a:rPr lang="ru-RU" dirty="0" err="1">
                <a:latin typeface="KZ Times New Roman" pitchFamily="18" charset="0"/>
              </a:rPr>
              <a:t>алатын</a:t>
            </a:r>
            <a:r>
              <a:rPr lang="ru-RU" dirty="0">
                <a:latin typeface="KZ Times New Roman" pitchFamily="18" charset="0"/>
              </a:rPr>
              <a:t> </a:t>
            </a:r>
            <a:r>
              <a:rPr lang="ru-RU" dirty="0" err="1">
                <a:latin typeface="KZ Times New Roman" pitchFamily="18" charset="0"/>
              </a:rPr>
              <a:t>мәселені қою </a:t>
            </a:r>
            <a:r>
              <a:rPr lang="ru-RU" dirty="0">
                <a:latin typeface="KZ Times New Roman" pitchFamily="18" charset="0"/>
              </a:rPr>
              <a:t>мен </a:t>
            </a:r>
            <a:r>
              <a:rPr lang="ru-RU" dirty="0" err="1">
                <a:latin typeface="KZ Times New Roman" pitchFamily="18" charset="0"/>
              </a:rPr>
              <a:t>шешімін</a:t>
            </a:r>
            <a:r>
              <a:rPr lang="ru-RU" dirty="0">
                <a:latin typeface="KZ Times New Roman" pitchFamily="18" charset="0"/>
              </a:rPr>
              <a:t> </a:t>
            </a:r>
            <a:r>
              <a:rPr lang="ru-RU" dirty="0" err="1">
                <a:latin typeface="KZ Times New Roman" pitchFamily="18" charset="0"/>
              </a:rPr>
              <a:t>табудың</a:t>
            </a:r>
            <a:r>
              <a:rPr lang="ru-RU" dirty="0">
                <a:latin typeface="KZ Times New Roman" pitchFamily="18" charset="0"/>
              </a:rPr>
              <a:t>, </a:t>
            </a:r>
            <a:r>
              <a:rPr lang="ru-RU" dirty="0" err="1">
                <a:latin typeface="KZ Times New Roman" pitchFamily="18" charset="0"/>
              </a:rPr>
              <a:t>зерттеу</a:t>
            </a:r>
            <a:r>
              <a:rPr lang="ru-RU" dirty="0">
                <a:latin typeface="KZ Times New Roman" pitchFamily="18" charset="0"/>
              </a:rPr>
              <a:t> </a:t>
            </a:r>
            <a:r>
              <a:rPr lang="ru-RU" dirty="0" err="1">
                <a:latin typeface="KZ Times New Roman" pitchFamily="18" charset="0"/>
              </a:rPr>
              <a:t>тәсілдерінің концептуалды</a:t>
            </a:r>
            <a:r>
              <a:rPr lang="ru-RU" dirty="0">
                <a:latin typeface="KZ Times New Roman" pitchFamily="18" charset="0"/>
              </a:rPr>
              <a:t> </a:t>
            </a:r>
            <a:r>
              <a:rPr lang="ru-RU" dirty="0" err="1">
                <a:latin typeface="KZ Times New Roman" pitchFamily="18" charset="0"/>
              </a:rPr>
              <a:t>моделі</a:t>
            </a:r>
            <a:r>
              <a:rPr lang="ru-RU" dirty="0">
                <a:latin typeface="KZ Times New Roman" pitchFamily="18" charset="0"/>
              </a:rPr>
              <a:t> </a:t>
            </a:r>
            <a:r>
              <a:rPr lang="ru-RU" dirty="0" err="1">
                <a:latin typeface="KZ Times New Roman" pitchFamily="18" charset="0"/>
              </a:rPr>
              <a:t>немесе</a:t>
            </a:r>
            <a:r>
              <a:rPr lang="ru-RU" dirty="0">
                <a:latin typeface="KZ Times New Roman" pitchFamily="18" charset="0"/>
              </a:rPr>
              <a:t> </a:t>
            </a:r>
            <a:r>
              <a:rPr lang="ru-RU" dirty="0" err="1">
                <a:latin typeface="KZ Times New Roman" pitchFamily="18" charset="0"/>
              </a:rPr>
              <a:t>сызбасы</a:t>
            </a:r>
            <a:r>
              <a:rPr lang="ru-RU" dirty="0">
                <a:latin typeface="KZ Times New Roman" pitchFamily="18" charset="0"/>
              </a:rPr>
              <a:t>. </a:t>
            </a:r>
            <a:r>
              <a:rPr lang="ru-RU" dirty="0" err="1">
                <a:latin typeface="KZ Times New Roman" pitchFamily="18" charset="0"/>
              </a:rPr>
              <a:t>Ғылым философиясына</a:t>
            </a:r>
            <a:r>
              <a:rPr lang="ru-RU" dirty="0">
                <a:latin typeface="KZ Times New Roman" pitchFamily="18" charset="0"/>
              </a:rPr>
              <a:t> </a:t>
            </a:r>
            <a:r>
              <a:rPr lang="ru-RU" dirty="0" err="1">
                <a:latin typeface="KZ Times New Roman" pitchFamily="18" charset="0"/>
              </a:rPr>
              <a:t>бұл ұғымды нормативті</a:t>
            </a:r>
            <a:r>
              <a:rPr lang="ru-RU" dirty="0">
                <a:latin typeface="KZ Times New Roman" pitchFamily="18" charset="0"/>
              </a:rPr>
              <a:t> </a:t>
            </a:r>
            <a:r>
              <a:rPr lang="ru-RU" dirty="0" err="1">
                <a:latin typeface="KZ Times New Roman" pitchFamily="18" charset="0"/>
              </a:rPr>
              <a:t>методологияны</a:t>
            </a:r>
            <a:r>
              <a:rPr lang="ru-RU" dirty="0">
                <a:latin typeface="KZ Times New Roman" pitchFamily="18" charset="0"/>
              </a:rPr>
              <a:t>  </a:t>
            </a:r>
            <a:r>
              <a:rPr lang="ru-RU" dirty="0" err="1">
                <a:latin typeface="KZ Times New Roman" pitchFamily="18" charset="0"/>
              </a:rPr>
              <a:t>сипаттау</a:t>
            </a:r>
            <a:r>
              <a:rPr lang="ru-RU" dirty="0">
                <a:latin typeface="KZ Times New Roman" pitchFamily="18" charset="0"/>
              </a:rPr>
              <a:t> </a:t>
            </a:r>
            <a:r>
              <a:rPr lang="ru-RU" dirty="0" err="1">
                <a:latin typeface="KZ Times New Roman" pitchFamily="18" charset="0"/>
              </a:rPr>
              <a:t>мақсатымен </a:t>
            </a:r>
            <a:r>
              <a:rPr lang="ru-RU" dirty="0">
                <a:latin typeface="KZ Times New Roman" pitchFamily="18" charset="0"/>
              </a:rPr>
              <a:t>Г.Бергман  </a:t>
            </a:r>
            <a:r>
              <a:rPr lang="ru-RU" dirty="0" err="1">
                <a:latin typeface="KZ Times New Roman" pitchFamily="18" charset="0"/>
              </a:rPr>
              <a:t>енгізіп</a:t>
            </a:r>
            <a:r>
              <a:rPr lang="ru-RU" dirty="0">
                <a:latin typeface="KZ Times New Roman" pitchFamily="18" charset="0"/>
              </a:rPr>
              <a:t>, </a:t>
            </a:r>
            <a:r>
              <a:rPr lang="ru-RU" dirty="0" err="1">
                <a:latin typeface="KZ Times New Roman" pitchFamily="18" charset="0"/>
              </a:rPr>
              <a:t>ғылыми </a:t>
            </a:r>
            <a:r>
              <a:rPr lang="ru-RU" dirty="0">
                <a:latin typeface="KZ Times New Roman" pitchFamily="18" charset="0"/>
              </a:rPr>
              <a:t>революция </a:t>
            </a:r>
            <a:r>
              <a:rPr lang="ru-RU" dirty="0" err="1">
                <a:latin typeface="KZ Times New Roman" pitchFamily="18" charset="0"/>
              </a:rPr>
              <a:t>теориясын</a:t>
            </a:r>
            <a:r>
              <a:rPr lang="ru-RU" dirty="0">
                <a:latin typeface="KZ Times New Roman" pitchFamily="18" charset="0"/>
              </a:rPr>
              <a:t> </a:t>
            </a:r>
            <a:r>
              <a:rPr lang="ru-RU" dirty="0" err="1">
                <a:latin typeface="KZ Times New Roman" pitchFamily="18" charset="0"/>
              </a:rPr>
              <a:t>сипаттайтын</a:t>
            </a:r>
            <a:r>
              <a:rPr lang="ru-RU" dirty="0">
                <a:latin typeface="KZ Times New Roman" pitchFamily="18" charset="0"/>
              </a:rPr>
              <a:t> </a:t>
            </a:r>
            <a:r>
              <a:rPr lang="ru-RU" dirty="0" err="1">
                <a:latin typeface="KZ Times New Roman" pitchFamily="18" charset="0"/>
              </a:rPr>
              <a:t>өзінің ұғым жүйесін ұсынған Т.Кунмен</a:t>
            </a:r>
            <a:r>
              <a:rPr lang="ru-RU" dirty="0">
                <a:latin typeface="KZ Times New Roman" pitchFamily="18" charset="0"/>
              </a:rPr>
              <a:t>  </a:t>
            </a:r>
            <a:r>
              <a:rPr lang="ru-RU" dirty="0" err="1">
                <a:latin typeface="KZ Times New Roman" pitchFamily="18" charset="0"/>
              </a:rPr>
              <a:t>дамытылды</a:t>
            </a:r>
            <a:r>
              <a:rPr lang="ru-RU" dirty="0">
                <a:latin typeface="KZ Times New Roman" pitchFamily="18" charset="0"/>
              </a:rPr>
              <a:t>. </a:t>
            </a:r>
            <a:r>
              <a:rPr lang="ru-RU" dirty="0" err="1">
                <a:latin typeface="KZ Times New Roman" pitchFamily="18" charset="0"/>
              </a:rPr>
              <a:t>Кунның пікірі</a:t>
            </a:r>
            <a:r>
              <a:rPr lang="ru-RU" dirty="0">
                <a:latin typeface="KZ Times New Roman" pitchFamily="18" charset="0"/>
              </a:rPr>
              <a:t> </a:t>
            </a:r>
            <a:r>
              <a:rPr lang="ru-RU" dirty="0" err="1">
                <a:latin typeface="KZ Times New Roman" pitchFamily="18" charset="0"/>
              </a:rPr>
              <a:t>бойынша</a:t>
            </a:r>
            <a:r>
              <a:rPr lang="ru-RU" dirty="0">
                <a:latin typeface="KZ Times New Roman" pitchFamily="18" charset="0"/>
              </a:rPr>
              <a:t> </a:t>
            </a:r>
            <a:r>
              <a:rPr lang="ru-RU" dirty="0" err="1" smtClean="0">
                <a:latin typeface="KZ Times New Roman" pitchFamily="18" charset="0"/>
              </a:rPr>
              <a:t>парадигмалардың  ауысуы</a:t>
            </a:r>
            <a:r>
              <a:rPr lang="ru-RU" dirty="0" smtClean="0">
                <a:latin typeface="KZ Times New Roman" pitchFamily="18" charset="0"/>
              </a:rPr>
              <a:t> </a:t>
            </a:r>
            <a:r>
              <a:rPr lang="ru-RU" dirty="0" err="1">
                <a:latin typeface="KZ Times New Roman" pitchFamily="18" charset="0"/>
              </a:rPr>
              <a:t>ғылыми революцияны</a:t>
            </a:r>
            <a:r>
              <a:rPr lang="ru-RU" dirty="0">
                <a:latin typeface="KZ Times New Roman" pitchFamily="18" charset="0"/>
              </a:rPr>
              <a:t> </a:t>
            </a:r>
            <a:r>
              <a:rPr lang="ru-RU" dirty="0" err="1">
                <a:latin typeface="KZ Times New Roman" pitchFamily="18" charset="0"/>
              </a:rPr>
              <a:t>білдіреді</a:t>
            </a:r>
            <a:r>
              <a:rPr lang="ru-RU" dirty="0">
                <a:latin typeface="KZ Times New Roman" pitchFamily="18" charset="0"/>
              </a:rPr>
              <a:t>. </a:t>
            </a:r>
          </a:p>
          <a:p>
            <a:pPr algn="just">
              <a:buNone/>
            </a:pPr>
            <a:r>
              <a:rPr lang="ru-RU" dirty="0">
                <a:latin typeface="KZ Times New Roman" pitchFamily="18" charset="0"/>
              </a:rPr>
              <a:t>          </a:t>
            </a:r>
            <a:r>
              <a:rPr lang="ru-RU" dirty="0" err="1">
                <a:latin typeface="KZ Times New Roman" pitchFamily="18" charset="0"/>
              </a:rPr>
              <a:t>Мысалы</a:t>
            </a:r>
            <a:r>
              <a:rPr lang="ru-RU" dirty="0">
                <a:latin typeface="KZ Times New Roman" pitchFamily="18" charset="0"/>
              </a:rPr>
              <a:t>, Н.Н  </a:t>
            </a:r>
            <a:r>
              <a:rPr lang="ru-RU" dirty="0" smtClean="0">
                <a:latin typeface="KZ Times New Roman" pitchFamily="18" charset="0"/>
              </a:rPr>
              <a:t>Еременко </a:t>
            </a:r>
            <a:r>
              <a:rPr lang="ru-RU" dirty="0" err="1">
                <a:latin typeface="KZ Times New Roman" pitchFamily="18" charset="0"/>
              </a:rPr>
              <a:t>келесідей</a:t>
            </a:r>
            <a:r>
              <a:rPr lang="ru-RU" dirty="0">
                <a:latin typeface="KZ Times New Roman" pitchFamily="18" charset="0"/>
              </a:rPr>
              <a:t> </a:t>
            </a:r>
            <a:r>
              <a:rPr lang="ru-RU" dirty="0" err="1" smtClean="0">
                <a:latin typeface="KZ Times New Roman" pitchFamily="18" charset="0"/>
              </a:rPr>
              <a:t>парадигмаларды</a:t>
            </a:r>
            <a:r>
              <a:rPr lang="ru-RU" dirty="0" smtClean="0">
                <a:latin typeface="KZ Times New Roman" pitchFamily="18" charset="0"/>
              </a:rPr>
              <a:t> </a:t>
            </a:r>
            <a:r>
              <a:rPr lang="ru-RU" dirty="0" err="1">
                <a:latin typeface="KZ Times New Roman" pitchFamily="18" charset="0"/>
              </a:rPr>
              <a:t>бөліп көрсетеді</a:t>
            </a:r>
            <a:r>
              <a:rPr lang="ru-RU" dirty="0">
                <a:latin typeface="KZ Times New Roman" pitchFamily="18" charset="0"/>
              </a:rPr>
              <a:t>. </a:t>
            </a:r>
          </a:p>
          <a:p>
            <a:pPr algn="just">
              <a:buNone/>
            </a:pPr>
            <a:r>
              <a:rPr lang="ru-RU" dirty="0" smtClean="0">
                <a:latin typeface="KZ Times New Roman" pitchFamily="18" charset="0"/>
              </a:rPr>
              <a:t>	― </a:t>
            </a:r>
            <a:r>
              <a:rPr lang="ru-RU" dirty="0" err="1">
                <a:latin typeface="KZ Times New Roman" pitchFamily="18" charset="0"/>
              </a:rPr>
              <a:t>жалпы</a:t>
            </a:r>
            <a:r>
              <a:rPr lang="ru-RU" dirty="0">
                <a:latin typeface="KZ Times New Roman" pitchFamily="18" charset="0"/>
              </a:rPr>
              <a:t> </a:t>
            </a:r>
            <a:r>
              <a:rPr lang="ru-RU" dirty="0" err="1">
                <a:latin typeface="KZ Times New Roman" pitchFamily="18" charset="0"/>
              </a:rPr>
              <a:t>ғылымдық, қызмет түріне, білім</a:t>
            </a:r>
            <a:r>
              <a:rPr lang="ru-RU" dirty="0">
                <a:latin typeface="KZ Times New Roman" pitchFamily="18" charset="0"/>
              </a:rPr>
              <a:t> </a:t>
            </a:r>
            <a:r>
              <a:rPr lang="ru-RU" dirty="0" err="1">
                <a:latin typeface="KZ Times New Roman" pitchFamily="18" charset="0"/>
              </a:rPr>
              <a:t>саласына</a:t>
            </a:r>
            <a:r>
              <a:rPr lang="ru-RU" dirty="0">
                <a:latin typeface="KZ Times New Roman" pitchFamily="18" charset="0"/>
              </a:rPr>
              <a:t> </a:t>
            </a:r>
            <a:r>
              <a:rPr lang="ru-RU" dirty="0" err="1">
                <a:latin typeface="KZ Times New Roman" pitchFamily="18" charset="0"/>
              </a:rPr>
              <a:t>тәуелсіз қоғамдық масындалатын</a:t>
            </a:r>
            <a:r>
              <a:rPr lang="ru-RU" dirty="0">
                <a:latin typeface="KZ Times New Roman" pitchFamily="18" charset="0"/>
              </a:rPr>
              <a:t>;</a:t>
            </a:r>
          </a:p>
          <a:p>
            <a:pPr algn="just">
              <a:buNone/>
            </a:pPr>
            <a:r>
              <a:rPr lang="ru-RU" dirty="0" smtClean="0">
                <a:latin typeface="KZ Times New Roman" pitchFamily="18" charset="0"/>
              </a:rPr>
              <a:t>	 </a:t>
            </a:r>
            <a:r>
              <a:rPr lang="ru-RU" dirty="0">
                <a:latin typeface="KZ Times New Roman" pitchFamily="18" charset="0"/>
              </a:rPr>
              <a:t>― </a:t>
            </a:r>
            <a:r>
              <a:rPr lang="ru-RU" dirty="0" err="1">
                <a:latin typeface="KZ Times New Roman" pitchFamily="18" charset="0"/>
              </a:rPr>
              <a:t>жеке</a:t>
            </a:r>
            <a:r>
              <a:rPr lang="ru-RU" dirty="0">
                <a:latin typeface="KZ Times New Roman" pitchFamily="18" charset="0"/>
              </a:rPr>
              <a:t>(</a:t>
            </a:r>
            <a:r>
              <a:rPr lang="ru-RU" dirty="0" err="1">
                <a:latin typeface="KZ Times New Roman" pitchFamily="18" charset="0"/>
              </a:rPr>
              <a:t>арнайы</a:t>
            </a:r>
            <a:r>
              <a:rPr lang="ru-RU" dirty="0">
                <a:latin typeface="KZ Times New Roman" pitchFamily="18" charset="0"/>
              </a:rPr>
              <a:t>) , </a:t>
            </a:r>
            <a:r>
              <a:rPr lang="ru-RU" dirty="0" err="1">
                <a:latin typeface="KZ Times New Roman" pitchFamily="18" charset="0"/>
              </a:rPr>
              <a:t>білімнің әртүрлі саласына</a:t>
            </a:r>
            <a:r>
              <a:rPr lang="ru-RU" dirty="0">
                <a:latin typeface="KZ Times New Roman" pitchFamily="18" charset="0"/>
              </a:rPr>
              <a:t> </a:t>
            </a:r>
            <a:r>
              <a:rPr lang="ru-RU" dirty="0" err="1">
                <a:latin typeface="KZ Times New Roman" pitchFamily="18" charset="0"/>
              </a:rPr>
              <a:t>теориялық негізді</a:t>
            </a:r>
            <a:r>
              <a:rPr lang="ru-RU" dirty="0">
                <a:latin typeface="KZ Times New Roman" pitchFamily="18" charset="0"/>
              </a:rPr>
              <a:t> </a:t>
            </a:r>
            <a:r>
              <a:rPr lang="ru-RU" dirty="0" err="1">
                <a:latin typeface="KZ Times New Roman" pitchFamily="18" charset="0"/>
              </a:rPr>
              <a:t>қалыптастыратын және саладағы қызметте қолданылатын;</a:t>
            </a:r>
            <a:endParaRPr lang="ru-RU" dirty="0">
              <a:latin typeface="KZ Times New Roman" pitchFamily="18" charset="0"/>
            </a:endParaRPr>
          </a:p>
          <a:p>
            <a:pPr algn="just">
              <a:buNone/>
            </a:pPr>
            <a:r>
              <a:rPr lang="ru-RU" dirty="0" smtClean="0">
                <a:latin typeface="KZ Times New Roman" pitchFamily="18" charset="0"/>
              </a:rPr>
              <a:t>	 </a:t>
            </a:r>
            <a:r>
              <a:rPr lang="ru-RU" dirty="0">
                <a:latin typeface="KZ Times New Roman" pitchFamily="18" charset="0"/>
              </a:rPr>
              <a:t>― </a:t>
            </a:r>
            <a:r>
              <a:rPr lang="ru-RU" dirty="0" err="1">
                <a:latin typeface="KZ Times New Roman" pitchFamily="18" charset="0"/>
              </a:rPr>
              <a:t>локальді</a:t>
            </a:r>
            <a:r>
              <a:rPr lang="ru-RU" dirty="0">
                <a:latin typeface="KZ Times New Roman" pitchFamily="18" charset="0"/>
              </a:rPr>
              <a:t> </a:t>
            </a:r>
            <a:r>
              <a:rPr lang="ru-RU" dirty="0" err="1">
                <a:latin typeface="KZ Times New Roman" pitchFamily="18" charset="0"/>
              </a:rPr>
              <a:t>белгілі</a:t>
            </a:r>
            <a:r>
              <a:rPr lang="ru-RU" dirty="0">
                <a:latin typeface="KZ Times New Roman" pitchFamily="18" charset="0"/>
              </a:rPr>
              <a:t> </a:t>
            </a:r>
            <a:r>
              <a:rPr lang="ru-RU" dirty="0" err="1">
                <a:latin typeface="KZ Times New Roman" pitchFamily="18" charset="0"/>
              </a:rPr>
              <a:t>бір</a:t>
            </a:r>
            <a:r>
              <a:rPr lang="ru-RU" dirty="0">
                <a:latin typeface="KZ Times New Roman" pitchFamily="18" charset="0"/>
              </a:rPr>
              <a:t> </a:t>
            </a:r>
            <a:r>
              <a:rPr lang="ru-RU" dirty="0" err="1">
                <a:latin typeface="KZ Times New Roman" pitchFamily="18" charset="0"/>
              </a:rPr>
              <a:t>өркениет немесе</a:t>
            </a:r>
            <a:r>
              <a:rPr lang="ru-RU" dirty="0">
                <a:latin typeface="KZ Times New Roman" pitchFamily="18" charset="0"/>
              </a:rPr>
              <a:t> </a:t>
            </a:r>
            <a:r>
              <a:rPr lang="ru-RU" dirty="0" err="1">
                <a:latin typeface="KZ Times New Roman" pitchFamily="18" charset="0"/>
              </a:rPr>
              <a:t>елдің жеке</a:t>
            </a:r>
            <a:r>
              <a:rPr lang="ru-RU" dirty="0">
                <a:latin typeface="KZ Times New Roman" pitchFamily="18" charset="0"/>
              </a:rPr>
              <a:t> </a:t>
            </a:r>
            <a:r>
              <a:rPr lang="ru-RU" dirty="0" err="1">
                <a:latin typeface="KZ Times New Roman" pitchFamily="18" charset="0"/>
              </a:rPr>
              <a:t>прадигмаларын</a:t>
            </a:r>
            <a:r>
              <a:rPr lang="ru-RU" dirty="0">
                <a:latin typeface="KZ Times New Roman" pitchFamily="18" charset="0"/>
              </a:rPr>
              <a:t> </a:t>
            </a:r>
            <a:r>
              <a:rPr lang="ru-RU" dirty="0" err="1">
                <a:latin typeface="KZ Times New Roman" pitchFamily="18" charset="0"/>
              </a:rPr>
              <a:t>қолдану.</a:t>
            </a:r>
            <a:endParaRPr lang="ru-RU" dirty="0">
              <a:latin typeface="KZ Times New Roman" pitchFamily="18" charset="0"/>
            </a:endParaRPr>
          </a:p>
          <a:p>
            <a:pPr>
              <a:buNone/>
            </a:pPr>
            <a:endParaRPr lang="ru-RU" dirty="0">
              <a:latin typeface="KZ Times New Roman" pitchFamily="18" charset="0"/>
            </a:endParaRP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188640"/>
            <a:ext cx="8136904" cy="1080120"/>
          </a:xfrm>
        </p:spPr>
        <p:txBody>
          <a:bodyPr>
            <a:noAutofit/>
          </a:bodyPr>
          <a:lstStyle/>
          <a:p>
            <a:r>
              <a:rPr lang="ru-RU" sz="3600" dirty="0" err="1" smtClean="0">
                <a:ln>
                  <a:solidFill>
                    <a:schemeClr val="accent1">
                      <a:lumMod val="50000"/>
                    </a:schemeClr>
                  </a:solidFill>
                </a:ln>
                <a:solidFill>
                  <a:schemeClr val="accent4">
                    <a:lumMod val="75000"/>
                  </a:schemeClr>
                </a:solidFill>
                <a:latin typeface="KZ Times New Roman" pitchFamily="18" charset="0"/>
              </a:rPr>
              <a:t>Білім</a:t>
            </a:r>
            <a:r>
              <a:rPr lang="ru-RU" sz="3600" dirty="0" smtClean="0">
                <a:ln>
                  <a:solidFill>
                    <a:schemeClr val="accent1">
                      <a:lumMod val="50000"/>
                    </a:schemeClr>
                  </a:solidFill>
                </a:ln>
                <a:solidFill>
                  <a:schemeClr val="accent4">
                    <a:lumMod val="75000"/>
                  </a:schemeClr>
                </a:solidFill>
                <a:latin typeface="KZ Times New Roman" pitchFamily="18" charset="0"/>
              </a:rPr>
              <a:t> беру </a:t>
            </a:r>
            <a:r>
              <a:rPr lang="ru-RU" sz="3600" dirty="0" err="1" smtClean="0">
                <a:ln>
                  <a:solidFill>
                    <a:schemeClr val="accent1">
                      <a:lumMod val="50000"/>
                    </a:schemeClr>
                  </a:solidFill>
                </a:ln>
                <a:solidFill>
                  <a:schemeClr val="accent4">
                    <a:lumMod val="75000"/>
                  </a:schemeClr>
                </a:solidFill>
                <a:latin typeface="KZ Times New Roman" pitchFamily="18" charset="0"/>
              </a:rPr>
              <a:t>парадигмасының мәні және педагогикалық  өркениет кезеңдері</a:t>
            </a:r>
            <a:endParaRPr lang="ru-RU" sz="3600" dirty="0">
              <a:ln>
                <a:solidFill>
                  <a:schemeClr val="accent1">
                    <a:lumMod val="50000"/>
                  </a:schemeClr>
                </a:solidFill>
              </a:ln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5040560"/>
          </a:xfrm>
        </p:spPr>
        <p:txBody>
          <a:bodyPr>
            <a:normAutofit fontScale="85000" lnSpcReduction="10000"/>
          </a:bodyPr>
          <a:lstStyle/>
          <a:p>
            <a:pPr algn="just"/>
            <a:r>
              <a:rPr lang="ru-RU" sz="2400" dirty="0">
                <a:latin typeface="KZ Times New Roman" pitchFamily="18" charset="0"/>
              </a:rPr>
              <a:t>Парадигма</a:t>
            </a:r>
            <a:r>
              <a:rPr lang="en-US" sz="2400" dirty="0">
                <a:latin typeface="KZ Times New Roman" pitchFamily="18" charset="0"/>
              </a:rPr>
              <a:t>»  </a:t>
            </a:r>
            <a:r>
              <a:rPr lang="ru-RU" sz="2400" dirty="0" err="1">
                <a:latin typeface="KZ Times New Roman" pitchFamily="18" charset="0"/>
              </a:rPr>
              <a:t>латын</a:t>
            </a:r>
            <a:r>
              <a:rPr lang="ru-RU" sz="2400" dirty="0">
                <a:latin typeface="KZ Times New Roman" pitchFamily="18" charset="0"/>
              </a:rPr>
              <a:t> </a:t>
            </a:r>
            <a:r>
              <a:rPr lang="ru-RU" sz="2400" dirty="0" err="1">
                <a:latin typeface="KZ Times New Roman" pitchFamily="18" charset="0"/>
              </a:rPr>
              <a:t>тілінен</a:t>
            </a:r>
            <a:r>
              <a:rPr lang="ru-RU" sz="2400" dirty="0">
                <a:latin typeface="KZ Times New Roman" pitchFamily="18" charset="0"/>
              </a:rPr>
              <a:t> </a:t>
            </a:r>
            <a:r>
              <a:rPr lang="ru-RU" sz="2400" dirty="0" err="1">
                <a:latin typeface="KZ Times New Roman" pitchFamily="18" charset="0"/>
              </a:rPr>
              <a:t>сөзбе</a:t>
            </a:r>
            <a:r>
              <a:rPr lang="en-US" sz="2400" dirty="0">
                <a:latin typeface="KZ Times New Roman" pitchFamily="18" charset="0"/>
              </a:rPr>
              <a:t>-</a:t>
            </a:r>
            <a:r>
              <a:rPr lang="ru-RU" sz="2400" dirty="0" err="1">
                <a:latin typeface="KZ Times New Roman" pitchFamily="18" charset="0"/>
              </a:rPr>
              <a:t>сөз аударғанда</a:t>
            </a:r>
            <a:r>
              <a:rPr lang="en-US" sz="2400" dirty="0">
                <a:latin typeface="KZ Times New Roman" pitchFamily="18" charset="0"/>
              </a:rPr>
              <a:t> «</a:t>
            </a:r>
            <a:r>
              <a:rPr lang="ru-RU" sz="2400" dirty="0" err="1">
                <a:latin typeface="KZ Times New Roman" pitchFamily="18" charset="0"/>
              </a:rPr>
              <a:t>үлгі</a:t>
            </a:r>
            <a:r>
              <a:rPr lang="en-US" sz="2400" dirty="0">
                <a:latin typeface="KZ Times New Roman" pitchFamily="18" charset="0"/>
              </a:rPr>
              <a:t>» </a:t>
            </a:r>
            <a:r>
              <a:rPr lang="ru-RU" sz="2400" dirty="0" err="1">
                <a:latin typeface="KZ Times New Roman" pitchFamily="18" charset="0"/>
              </a:rPr>
              <a:t>деген</a:t>
            </a:r>
            <a:r>
              <a:rPr lang="ru-RU" sz="2400" dirty="0">
                <a:latin typeface="KZ Times New Roman" pitchFamily="18" charset="0"/>
              </a:rPr>
              <a:t> </a:t>
            </a:r>
            <a:r>
              <a:rPr lang="ru-RU" sz="2400" dirty="0" err="1">
                <a:latin typeface="KZ Times New Roman" pitchFamily="18" charset="0"/>
              </a:rPr>
              <a:t>мағынаны білдіреді</a:t>
            </a:r>
            <a:r>
              <a:rPr lang="en-US" sz="2400" dirty="0">
                <a:latin typeface="KZ Times New Roman" pitchFamily="18" charset="0"/>
              </a:rPr>
              <a:t>. </a:t>
            </a:r>
            <a:r>
              <a:rPr lang="ru-RU" sz="2400" dirty="0" err="1">
                <a:latin typeface="KZ Times New Roman" pitchFamily="18" charset="0"/>
              </a:rPr>
              <a:t>Қазіргі заман</a:t>
            </a:r>
            <a:r>
              <a:rPr lang="ru-RU" sz="2400" dirty="0">
                <a:latin typeface="KZ Times New Roman" pitchFamily="18" charset="0"/>
              </a:rPr>
              <a:t> </a:t>
            </a:r>
            <a:r>
              <a:rPr lang="ru-RU" sz="2400" dirty="0" err="1">
                <a:latin typeface="KZ Times New Roman" pitchFamily="18" charset="0"/>
              </a:rPr>
              <a:t>педагогикасында</a:t>
            </a:r>
            <a:r>
              <a:rPr lang="ru-RU" sz="2400" dirty="0">
                <a:latin typeface="KZ Times New Roman" pitchFamily="18" charset="0"/>
              </a:rPr>
              <a:t> </a:t>
            </a:r>
            <a:r>
              <a:rPr lang="ru-RU" sz="2400" dirty="0" err="1">
                <a:latin typeface="KZ Times New Roman" pitchFamily="18" charset="0"/>
              </a:rPr>
              <a:t>ол</a:t>
            </a:r>
            <a:r>
              <a:rPr lang="ru-RU" sz="2400" dirty="0">
                <a:latin typeface="KZ Times New Roman" pitchFamily="18" charset="0"/>
              </a:rPr>
              <a:t> </a:t>
            </a:r>
            <a:r>
              <a:rPr lang="ru-RU" sz="2400" dirty="0" err="1">
                <a:latin typeface="KZ Times New Roman" pitchFamily="18" charset="0"/>
              </a:rPr>
              <a:t>білім</a:t>
            </a:r>
            <a:r>
              <a:rPr lang="ru-RU" sz="2400" dirty="0">
                <a:latin typeface="KZ Times New Roman" pitchFamily="18" charset="0"/>
              </a:rPr>
              <a:t> </a:t>
            </a:r>
            <a:r>
              <a:rPr lang="ru-RU" sz="2400" dirty="0" err="1">
                <a:latin typeface="KZ Times New Roman" pitchFamily="18" charset="0"/>
              </a:rPr>
              <a:t>берудің концептуалды</a:t>
            </a:r>
            <a:r>
              <a:rPr lang="ru-RU" sz="2400" dirty="0">
                <a:latin typeface="KZ Times New Roman" pitchFamily="18" charset="0"/>
              </a:rPr>
              <a:t> </a:t>
            </a:r>
            <a:r>
              <a:rPr lang="ru-RU" sz="2400" dirty="0" err="1">
                <a:latin typeface="KZ Times New Roman" pitchFamily="18" charset="0"/>
              </a:rPr>
              <a:t>моделі</a:t>
            </a:r>
            <a:r>
              <a:rPr lang="ru-RU" sz="2400" dirty="0">
                <a:latin typeface="KZ Times New Roman" pitchFamily="18" charset="0"/>
              </a:rPr>
              <a:t> </a:t>
            </a:r>
            <a:r>
              <a:rPr lang="ru-RU" sz="2400" dirty="0" err="1">
                <a:latin typeface="KZ Times New Roman" pitchFamily="18" charset="0"/>
              </a:rPr>
              <a:t>ретінде</a:t>
            </a:r>
            <a:r>
              <a:rPr lang="ru-RU" sz="2400" dirty="0">
                <a:latin typeface="KZ Times New Roman" pitchFamily="18" charset="0"/>
              </a:rPr>
              <a:t> </a:t>
            </a:r>
            <a:r>
              <a:rPr lang="ru-RU" sz="2400" dirty="0" err="1">
                <a:latin typeface="KZ Times New Roman" pitchFamily="18" charset="0"/>
              </a:rPr>
              <a:t>қолданылады.</a:t>
            </a:r>
            <a:r>
              <a:rPr lang="ru-RU" sz="2400" dirty="0">
                <a:latin typeface="KZ Times New Roman" pitchFamily="18" charset="0"/>
              </a:rPr>
              <a:t> </a:t>
            </a:r>
            <a:r>
              <a:rPr lang="ru-RU" sz="2400" dirty="0" err="1">
                <a:latin typeface="KZ Times New Roman" pitchFamily="18" charset="0"/>
              </a:rPr>
              <a:t>И.А.Колесникованың айтуы</a:t>
            </a:r>
            <a:r>
              <a:rPr lang="ru-RU" sz="2400" dirty="0">
                <a:latin typeface="KZ Times New Roman" pitchFamily="18" charset="0"/>
              </a:rPr>
              <a:t> </a:t>
            </a:r>
            <a:r>
              <a:rPr lang="ru-RU" sz="2400" dirty="0" err="1">
                <a:latin typeface="KZ Times New Roman" pitchFamily="18" charset="0"/>
              </a:rPr>
              <a:t>блйынша</a:t>
            </a:r>
            <a:r>
              <a:rPr lang="ru-RU" sz="2400" dirty="0">
                <a:latin typeface="KZ Times New Roman" pitchFamily="18" charset="0"/>
              </a:rPr>
              <a:t>  </a:t>
            </a:r>
            <a:r>
              <a:rPr lang="ru-RU" sz="2400" dirty="0" err="1">
                <a:latin typeface="KZ Times New Roman" pitchFamily="18" charset="0"/>
              </a:rPr>
              <a:t>«</a:t>
            </a:r>
            <a:r>
              <a:rPr lang="ru-RU" sz="2400" dirty="0" err="1" smtClean="0">
                <a:latin typeface="KZ Times New Roman" pitchFamily="18" charset="0"/>
              </a:rPr>
              <a:t>парадигмалардың </a:t>
            </a:r>
            <a:r>
              <a:rPr lang="ru-RU" sz="2400" dirty="0" err="1">
                <a:latin typeface="KZ Times New Roman" pitchFamily="18" charset="0"/>
              </a:rPr>
              <a:t>көп түрлі болуы</a:t>
            </a:r>
            <a:r>
              <a:rPr lang="ru-RU" sz="2400" dirty="0">
                <a:latin typeface="KZ Times New Roman" pitchFamily="18" charset="0"/>
              </a:rPr>
              <a:t> </a:t>
            </a:r>
            <a:r>
              <a:rPr lang="ru-RU" sz="2400" dirty="0" err="1">
                <a:latin typeface="KZ Times New Roman" pitchFamily="18" charset="0"/>
              </a:rPr>
              <a:t>педагогикалық өркениетпен байланысты</a:t>
            </a:r>
            <a:r>
              <a:rPr lang="ru-RU" sz="2400" dirty="0">
                <a:latin typeface="KZ Times New Roman" pitchFamily="18" charset="0"/>
              </a:rPr>
              <a:t>, </a:t>
            </a:r>
            <a:r>
              <a:rPr lang="ru-RU" sz="2400" dirty="0" err="1">
                <a:latin typeface="KZ Times New Roman" pitchFamily="18" charset="0"/>
              </a:rPr>
              <a:t>сонымен</a:t>
            </a:r>
            <a:r>
              <a:rPr lang="ru-RU" sz="2400" dirty="0">
                <a:latin typeface="KZ Times New Roman" pitchFamily="18" charset="0"/>
              </a:rPr>
              <a:t> </a:t>
            </a:r>
            <a:r>
              <a:rPr lang="ru-RU" sz="2400" dirty="0" err="1">
                <a:latin typeface="KZ Times New Roman" pitchFamily="18" charset="0"/>
              </a:rPr>
              <a:t>қатар адамзат</a:t>
            </a:r>
            <a:r>
              <a:rPr lang="ru-RU" sz="2400" dirty="0">
                <a:latin typeface="KZ Times New Roman" pitchFamily="18" charset="0"/>
              </a:rPr>
              <a:t> </a:t>
            </a:r>
            <a:r>
              <a:rPr lang="ru-RU" sz="2400" dirty="0" err="1">
                <a:latin typeface="KZ Times New Roman" pitchFamily="18" charset="0"/>
              </a:rPr>
              <a:t>табиғи </a:t>
            </a:r>
            <a:r>
              <a:rPr lang="ru-RU" sz="2400" dirty="0">
                <a:latin typeface="KZ Times New Roman" pitchFamily="18" charset="0"/>
              </a:rPr>
              <a:t>педагогика </a:t>
            </a:r>
            <a:r>
              <a:rPr lang="ru-RU" sz="2400" dirty="0" err="1">
                <a:latin typeface="KZ Times New Roman" pitchFamily="18" charset="0"/>
              </a:rPr>
              <a:t>кезеңдерінен және репродуктивті</a:t>
            </a:r>
            <a:r>
              <a:rPr lang="ru-RU" sz="2400" dirty="0">
                <a:latin typeface="KZ Times New Roman" pitchFamily="18" charset="0"/>
              </a:rPr>
              <a:t>- </a:t>
            </a:r>
            <a:r>
              <a:rPr lang="ru-RU" sz="2400" dirty="0" err="1">
                <a:latin typeface="KZ Times New Roman" pitchFamily="18" charset="0"/>
              </a:rPr>
              <a:t>педагогикалық өркениетпен өтіп</a:t>
            </a:r>
            <a:r>
              <a:rPr lang="ru-RU" sz="2400" dirty="0">
                <a:latin typeface="KZ Times New Roman" pitchFamily="18" charset="0"/>
              </a:rPr>
              <a:t>, </a:t>
            </a:r>
            <a:r>
              <a:rPr lang="ru-RU" sz="2400" dirty="0" err="1">
                <a:latin typeface="KZ Times New Roman" pitchFamily="18" charset="0"/>
              </a:rPr>
              <a:t>препродуктивті-педагогикалық өркениетке өтіп жатыр</a:t>
            </a:r>
            <a:r>
              <a:rPr lang="ru-RU" sz="2400" dirty="0" smtClean="0">
                <a:latin typeface="KZ Times New Roman" pitchFamily="18" charset="0"/>
              </a:rPr>
              <a:t>.»</a:t>
            </a:r>
          </a:p>
          <a:p>
            <a:pPr algn="just"/>
            <a:r>
              <a:rPr lang="ru-RU" sz="2400" dirty="0" err="1" smtClean="0">
                <a:latin typeface="KZ Times New Roman" pitchFamily="18" charset="0"/>
              </a:rPr>
              <a:t>Археологиялық</a:t>
            </a:r>
            <a:r>
              <a:rPr lang="ru-RU" sz="2400" dirty="0" err="1">
                <a:latin typeface="KZ Times New Roman" pitchFamily="18" charset="0"/>
              </a:rPr>
              <a:t>, этнографиялық, антропологиялық және </a:t>
            </a:r>
            <a:r>
              <a:rPr lang="ru-RU" sz="2400" dirty="0">
                <a:latin typeface="KZ Times New Roman" pitchFamily="18" charset="0"/>
              </a:rPr>
              <a:t>де </a:t>
            </a:r>
            <a:r>
              <a:rPr lang="ru-RU" sz="2400" dirty="0" err="1">
                <a:latin typeface="KZ Times New Roman" pitchFamily="18" charset="0"/>
              </a:rPr>
              <a:t>басқа деректерге</a:t>
            </a:r>
            <a:r>
              <a:rPr lang="ru-RU" sz="2400" dirty="0">
                <a:latin typeface="KZ Times New Roman" pitchFamily="18" charset="0"/>
              </a:rPr>
              <a:t> </a:t>
            </a:r>
            <a:r>
              <a:rPr lang="ru-RU" sz="2400" dirty="0" err="1">
                <a:latin typeface="KZ Times New Roman" pitchFamily="18" charset="0"/>
              </a:rPr>
              <a:t>қарағанда бірінші</a:t>
            </a:r>
            <a:r>
              <a:rPr lang="ru-RU" sz="2400" dirty="0">
                <a:latin typeface="KZ Times New Roman" pitchFamily="18" charset="0"/>
              </a:rPr>
              <a:t> </a:t>
            </a:r>
            <a:r>
              <a:rPr lang="ru-RU" sz="2400" dirty="0" err="1">
                <a:latin typeface="KZ Times New Roman" pitchFamily="18" charset="0"/>
              </a:rPr>
              <a:t>кезеңде </a:t>
            </a:r>
            <a:r>
              <a:rPr lang="ru-RU" sz="2400" dirty="0">
                <a:latin typeface="KZ Times New Roman" pitchFamily="18" charset="0"/>
              </a:rPr>
              <a:t>«</a:t>
            </a:r>
            <a:r>
              <a:rPr lang="ru-RU" sz="2400" dirty="0" err="1">
                <a:latin typeface="KZ Times New Roman" pitchFamily="18" charset="0"/>
              </a:rPr>
              <a:t>педагогикалық іс-әрекет</a:t>
            </a:r>
            <a:r>
              <a:rPr lang="ru-RU" sz="2400" dirty="0">
                <a:latin typeface="KZ Times New Roman" pitchFamily="18" charset="0"/>
              </a:rPr>
              <a:t>» </a:t>
            </a:r>
            <a:r>
              <a:rPr lang="ru-RU" sz="2400" dirty="0" err="1">
                <a:latin typeface="KZ Times New Roman" pitchFamily="18" charset="0"/>
              </a:rPr>
              <a:t>ересек</a:t>
            </a:r>
            <a:r>
              <a:rPr lang="ru-RU" sz="2400" dirty="0">
                <a:latin typeface="KZ Times New Roman" pitchFamily="18" charset="0"/>
              </a:rPr>
              <a:t> пен бала </a:t>
            </a:r>
            <a:r>
              <a:rPr lang="ru-RU" sz="2400" dirty="0" err="1">
                <a:latin typeface="KZ Times New Roman" pitchFamily="18" charset="0"/>
              </a:rPr>
              <a:t>өмірінің табиғи ағымына кетті</a:t>
            </a:r>
            <a:r>
              <a:rPr lang="ru-RU" sz="2400" dirty="0">
                <a:latin typeface="KZ Times New Roman" pitchFamily="18" charset="0"/>
              </a:rPr>
              <a:t> </a:t>
            </a:r>
            <a:r>
              <a:rPr lang="ru-RU" sz="2400" dirty="0" err="1">
                <a:latin typeface="KZ Times New Roman" pitchFamily="18" charset="0"/>
              </a:rPr>
              <a:t>деп</a:t>
            </a:r>
            <a:r>
              <a:rPr lang="ru-RU" sz="2400" dirty="0">
                <a:latin typeface="KZ Times New Roman" pitchFamily="18" charset="0"/>
              </a:rPr>
              <a:t> </a:t>
            </a:r>
            <a:r>
              <a:rPr lang="ru-RU" sz="2400" dirty="0" err="1">
                <a:latin typeface="KZ Times New Roman" pitchFamily="18" charset="0"/>
              </a:rPr>
              <a:t>болжауға </a:t>
            </a:r>
            <a:r>
              <a:rPr lang="ru-RU" sz="2400" dirty="0" err="1" smtClean="0">
                <a:latin typeface="KZ Times New Roman" pitchFamily="18" charset="0"/>
              </a:rPr>
              <a:t>болады</a:t>
            </a:r>
            <a:r>
              <a:rPr lang="ru-RU" sz="2400" dirty="0" smtClean="0">
                <a:latin typeface="KZ Times New Roman" pitchFamily="18" charset="0"/>
              </a:rPr>
              <a:t>.</a:t>
            </a:r>
            <a:r>
              <a:rPr lang="ru-RU" sz="2400" dirty="0"/>
              <a:t> </a:t>
            </a:r>
            <a:r>
              <a:rPr lang="ru-RU" sz="2400" dirty="0" err="1">
                <a:latin typeface="KZ Times New Roman" pitchFamily="18" charset="0"/>
              </a:rPr>
              <a:t>Адамдардың әлеммен өзара әрекеттілікке түсінуінің түрлі әдістерін игеру</a:t>
            </a:r>
            <a:r>
              <a:rPr lang="ru-RU" sz="2400" dirty="0">
                <a:latin typeface="KZ Times New Roman" pitchFamily="18" charset="0"/>
              </a:rPr>
              <a:t> </a:t>
            </a:r>
            <a:r>
              <a:rPr lang="ru-RU" sz="2400" dirty="0" err="1">
                <a:latin typeface="KZ Times New Roman" pitchFamily="18" charset="0"/>
              </a:rPr>
              <a:t>мөлшеріне қарай </a:t>
            </a:r>
            <a:r>
              <a:rPr lang="ru-RU" sz="2400" dirty="0" err="1" smtClean="0">
                <a:latin typeface="KZ Times New Roman" pitchFamily="18" charset="0"/>
              </a:rPr>
              <a:t>педагогикалық  </a:t>
            </a:r>
            <a:r>
              <a:rPr lang="ru-RU" sz="2400" dirty="0" err="1">
                <a:latin typeface="KZ Times New Roman" pitchFamily="18" charset="0"/>
              </a:rPr>
              <a:t>парадигмалардың қалыптасуы болған және қазір </a:t>
            </a:r>
            <a:r>
              <a:rPr lang="ru-RU" sz="2400" dirty="0">
                <a:latin typeface="KZ Times New Roman" pitchFamily="18" charset="0"/>
              </a:rPr>
              <a:t>де </a:t>
            </a:r>
            <a:r>
              <a:rPr lang="ru-RU" sz="2400" dirty="0" err="1">
                <a:latin typeface="KZ Times New Roman" pitchFamily="18" charset="0"/>
              </a:rPr>
              <a:t>болып</a:t>
            </a:r>
            <a:r>
              <a:rPr lang="ru-RU" sz="2400" dirty="0">
                <a:latin typeface="KZ Times New Roman" pitchFamily="18" charset="0"/>
              </a:rPr>
              <a:t> </a:t>
            </a:r>
            <a:r>
              <a:rPr lang="ru-RU" sz="2400" dirty="0" err="1">
                <a:latin typeface="KZ Times New Roman" pitchFamily="18" charset="0"/>
              </a:rPr>
              <a:t>жатыр</a:t>
            </a:r>
            <a:r>
              <a:rPr lang="ru-RU" sz="2400" dirty="0">
                <a:latin typeface="KZ Times New Roman" pitchFamily="18" charset="0"/>
              </a:rPr>
              <a:t>. </a:t>
            </a:r>
            <a:r>
              <a:rPr lang="ru-RU" sz="2400" dirty="0" err="1">
                <a:latin typeface="KZ Times New Roman" pitchFamily="18" charset="0"/>
              </a:rPr>
              <a:t>Қолданылатын парадигмалардың  қай-қайсысы болса</a:t>
            </a:r>
            <a:r>
              <a:rPr lang="ru-RU" sz="2400" dirty="0">
                <a:latin typeface="KZ Times New Roman" pitchFamily="18" charset="0"/>
              </a:rPr>
              <a:t> да, </a:t>
            </a:r>
            <a:r>
              <a:rPr lang="ru-RU" sz="2400" dirty="0" err="1">
                <a:latin typeface="KZ Times New Roman" pitchFamily="18" charset="0"/>
              </a:rPr>
              <a:t>жақсы немесе</a:t>
            </a:r>
            <a:r>
              <a:rPr lang="ru-RU" sz="2400" dirty="0">
                <a:latin typeface="KZ Times New Roman" pitchFamily="18" charset="0"/>
              </a:rPr>
              <a:t> </a:t>
            </a:r>
            <a:r>
              <a:rPr lang="ru-RU" sz="2400" dirty="0" err="1">
                <a:latin typeface="KZ Times New Roman" pitchFamily="18" charset="0"/>
              </a:rPr>
              <a:t>жаман</a:t>
            </a:r>
            <a:r>
              <a:rPr lang="ru-RU" sz="2400" dirty="0">
                <a:latin typeface="KZ Times New Roman" pitchFamily="18" charset="0"/>
              </a:rPr>
              <a:t> </a:t>
            </a:r>
            <a:r>
              <a:rPr lang="ru-RU" sz="2400" dirty="0" err="1">
                <a:latin typeface="KZ Times New Roman" pitchFamily="18" charset="0"/>
              </a:rPr>
              <a:t>болуы</a:t>
            </a:r>
            <a:r>
              <a:rPr lang="ru-RU" sz="2400" dirty="0">
                <a:latin typeface="KZ Times New Roman" pitchFamily="18" charset="0"/>
              </a:rPr>
              <a:t> </a:t>
            </a:r>
            <a:r>
              <a:rPr lang="ru-RU" sz="2400" dirty="0" err="1">
                <a:latin typeface="KZ Times New Roman" pitchFamily="18" charset="0"/>
              </a:rPr>
              <a:t>мүмкін емес</a:t>
            </a:r>
            <a:r>
              <a:rPr lang="ru-RU" sz="2400" dirty="0">
                <a:latin typeface="KZ Times New Roman" pitchFamily="18" charset="0"/>
              </a:rPr>
              <a:t>. </a:t>
            </a:r>
            <a:r>
              <a:rPr lang="ru-RU" sz="2400" dirty="0" err="1">
                <a:latin typeface="KZ Times New Roman" pitchFamily="18" charset="0"/>
              </a:rPr>
              <a:t>Олардың әрқайсысы әлемді және педагогикалық  объектілердің </a:t>
            </a:r>
            <a:r>
              <a:rPr lang="ru-RU" sz="2400" dirty="0" err="1" smtClean="0">
                <a:latin typeface="KZ Times New Roman" pitchFamily="18" charset="0"/>
              </a:rPr>
              <a:t>қабылдауына</a:t>
            </a:r>
            <a:r>
              <a:rPr lang="ru-RU" sz="2400" dirty="0" err="1">
                <a:latin typeface="KZ Times New Roman" pitchFamily="18" charset="0"/>
              </a:rPr>
              <a:t>, оның мәнінің </a:t>
            </a:r>
            <a:r>
              <a:rPr lang="ru-RU" sz="2400" dirty="0" err="1" smtClean="0">
                <a:latin typeface="KZ Times New Roman" pitchFamily="18" charset="0"/>
              </a:rPr>
              <a:t>түсіндірілуіне, </a:t>
            </a:r>
            <a:r>
              <a:rPr lang="ru-RU" sz="2400" dirty="0" err="1">
                <a:latin typeface="KZ Times New Roman" pitchFamily="18" charset="0"/>
              </a:rPr>
              <a:t>оқу-тәрбиелік процестің құрылуына жауап</a:t>
            </a:r>
            <a:r>
              <a:rPr lang="ru-RU" sz="2400" dirty="0">
                <a:latin typeface="KZ Times New Roman" pitchFamily="18" charset="0"/>
              </a:rPr>
              <a:t> </a:t>
            </a:r>
            <a:r>
              <a:rPr lang="ru-RU" sz="2400" dirty="0" err="1">
                <a:latin typeface="KZ Times New Roman" pitchFamily="18" charset="0"/>
              </a:rPr>
              <a:t>береді</a:t>
            </a:r>
            <a:r>
              <a:rPr lang="ru-RU" sz="2400" dirty="0">
                <a:latin typeface="KZ Times New Roman" pitchFamily="18" charset="0"/>
              </a:rPr>
              <a:t>. </a:t>
            </a:r>
          </a:p>
          <a:p>
            <a:pPr algn="just"/>
            <a:endParaRPr lang="ru-RU" sz="2400" dirty="0">
              <a:latin typeface="KZ Times New Roman" pitchFamily="18" charset="0"/>
            </a:endParaRPr>
          </a:p>
        </p:txBody>
      </p:sp>
    </p:spTree>
  </p:cSld>
  <p:clrMapOvr>
    <a:masterClrMapping/>
  </p:clrMapOvr>
  <p:transition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mph" presetSubtype="0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 override="childStyle">
                                        <p:cTn id="6" dur="indefinite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style.fontFamily</p:attrName>
                                        </p:attrNameLst>
                                      </p:cBhvr>
                                      <p:to>
                                        <p:strVal val="Times New Roma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6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Scale>
                                      <p:cBhvr>
                                        <p:cTn id="10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80000" y="100000"/>
                                    </p:animScale>
                                    <p:anim by="(#ppt_w*0.10)" calcmode="lin" valueType="num">
                                      <p:cBhvr>
                                        <p:cTn id="11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by="(-#ppt_w*0.10)" calcmode="lin" valueType="num">
                                      <p:cBhvr>
                                        <p:cTn id="12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-480000">
                                      <p:cBhvr>
                                        <p:cTn id="13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147248" cy="1196752"/>
          </a:xfrm>
        </p:spPr>
        <p:txBody>
          <a:bodyPr>
            <a:noAutofit/>
          </a:bodyPr>
          <a:lstStyle/>
          <a:p>
            <a:r>
              <a:rPr lang="ru-RU" dirty="0" smtClean="0">
                <a:ln>
                  <a:solidFill>
                    <a:schemeClr val="accent1">
                      <a:lumMod val="50000"/>
                    </a:schemeClr>
                  </a:solidFill>
                </a:ln>
                <a:solidFill>
                  <a:schemeClr val="accent4">
                    <a:lumMod val="75000"/>
                  </a:schemeClr>
                </a:solidFill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</a:effectLst>
                <a:latin typeface="KZ Boyarsky" pitchFamily="34" charset="0"/>
              </a:rPr>
              <a:t/>
            </a:r>
            <a:br>
              <a:rPr lang="ru-RU" dirty="0" smtClean="0">
                <a:ln>
                  <a:solidFill>
                    <a:schemeClr val="accent1">
                      <a:lumMod val="50000"/>
                    </a:schemeClr>
                  </a:solidFill>
                </a:ln>
                <a:solidFill>
                  <a:schemeClr val="accent4">
                    <a:lumMod val="75000"/>
                  </a:schemeClr>
                </a:solidFill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</a:effectLst>
                <a:latin typeface="KZ Boyarsky" pitchFamily="34" charset="0"/>
              </a:rPr>
            </a:br>
            <a:r>
              <a:rPr lang="ru-RU" dirty="0" err="1" smtClean="0">
                <a:ln>
                  <a:solidFill>
                    <a:schemeClr val="accent1">
                      <a:lumMod val="50000"/>
                    </a:schemeClr>
                  </a:solidFill>
                </a:ln>
                <a:solidFill>
                  <a:schemeClr val="accent4">
                    <a:lumMod val="75000"/>
                  </a:schemeClr>
                </a:solidFill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</a:effectLst>
                <a:latin typeface="KZ Boyarsky" pitchFamily="34" charset="0"/>
              </a:rPr>
              <a:t>Білім</a:t>
            </a:r>
            <a:r>
              <a:rPr lang="ru-RU" dirty="0" smtClean="0">
                <a:ln>
                  <a:solidFill>
                    <a:schemeClr val="accent1">
                      <a:lumMod val="50000"/>
                    </a:schemeClr>
                  </a:solidFill>
                </a:ln>
                <a:solidFill>
                  <a:schemeClr val="accent4">
                    <a:lumMod val="75000"/>
                  </a:schemeClr>
                </a:solidFill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</a:effectLst>
                <a:latin typeface="KZ Boyarsky" pitchFamily="34" charset="0"/>
              </a:rPr>
              <a:t> </a:t>
            </a:r>
            <a:r>
              <a:rPr lang="ru-RU" dirty="0">
                <a:ln>
                  <a:solidFill>
                    <a:schemeClr val="accent1">
                      <a:lumMod val="50000"/>
                    </a:schemeClr>
                  </a:solidFill>
                </a:ln>
                <a:solidFill>
                  <a:schemeClr val="accent4">
                    <a:lumMod val="75000"/>
                  </a:schemeClr>
                </a:solidFill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</a:effectLst>
                <a:latin typeface="KZ Boyarsky" pitchFamily="34" charset="0"/>
              </a:rPr>
              <a:t>беру </a:t>
            </a:r>
            <a:r>
              <a:rPr lang="ru-RU" dirty="0" err="1" smtClean="0">
                <a:ln>
                  <a:solidFill>
                    <a:schemeClr val="accent1">
                      <a:lumMod val="50000"/>
                    </a:schemeClr>
                  </a:solidFill>
                </a:ln>
                <a:solidFill>
                  <a:schemeClr val="accent4">
                    <a:lumMod val="75000"/>
                  </a:schemeClr>
                </a:solidFill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</a:effectLst>
                <a:latin typeface="KZ Boyarsky" pitchFamily="34" charset="0"/>
              </a:rPr>
              <a:t>прадигмалары</a:t>
            </a:r>
            <a:r>
              <a:rPr lang="ru-RU" dirty="0">
                <a:ln>
                  <a:solidFill>
                    <a:schemeClr val="accent1">
                      <a:lumMod val="50000"/>
                    </a:schemeClr>
                  </a:solidFill>
                </a:ln>
                <a:solidFill>
                  <a:schemeClr val="accent4">
                    <a:lumMod val="75000"/>
                  </a:schemeClr>
                </a:solidFill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</a:effectLst>
                <a:latin typeface="KZ Boyarsky" pitchFamily="34" charset="0"/>
              </a:rPr>
              <a:t>:</a:t>
            </a:r>
            <a:br>
              <a:rPr lang="ru-RU" dirty="0">
                <a:ln>
                  <a:solidFill>
                    <a:schemeClr val="accent1">
                      <a:lumMod val="50000"/>
                    </a:schemeClr>
                  </a:solidFill>
                </a:ln>
                <a:solidFill>
                  <a:schemeClr val="accent4">
                    <a:lumMod val="75000"/>
                  </a:schemeClr>
                </a:solidFill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</a:effectLst>
                <a:latin typeface="KZ Boyarsky" pitchFamily="34" charset="0"/>
              </a:rPr>
            </a:br>
            <a:endParaRPr lang="ru-RU" dirty="0">
              <a:ln>
                <a:solidFill>
                  <a:schemeClr val="accent1">
                    <a:lumMod val="50000"/>
                  </a:schemeClr>
                </a:solidFill>
              </a:ln>
              <a:solidFill>
                <a:schemeClr val="accent4">
                  <a:lumMod val="75000"/>
                </a:schemeClr>
              </a:solidFill>
              <a:effectLst>
                <a:glow rad="63500">
                  <a:schemeClr val="accent5">
                    <a:satMod val="175000"/>
                    <a:alpha val="40000"/>
                  </a:schemeClr>
                </a:glow>
              </a:effectLst>
              <a:latin typeface="KZ Boyarsky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4968552"/>
          </a:xfrm>
        </p:spPr>
        <p:txBody>
          <a:bodyPr>
            <a:normAutofit fontScale="92500"/>
          </a:bodyPr>
          <a:lstStyle/>
          <a:p>
            <a:pPr lvl="0" algn="just">
              <a:buClr>
                <a:schemeClr val="accent4">
                  <a:lumMod val="75000"/>
                </a:schemeClr>
              </a:buClr>
              <a:buFont typeface="Wingdings" pitchFamily="2" charset="2"/>
              <a:buChar char="v"/>
            </a:pPr>
            <a:r>
              <a:rPr lang="ru-RU" dirty="0" err="1">
                <a:latin typeface="KZ Times New Roman" pitchFamily="18" charset="0"/>
              </a:rPr>
              <a:t>Дәстүрлі-консервативтік.</a:t>
            </a:r>
            <a:r>
              <a:rPr lang="ru-RU" dirty="0">
                <a:latin typeface="KZ Times New Roman" pitchFamily="18" charset="0"/>
              </a:rPr>
              <a:t> </a:t>
            </a:r>
            <a:r>
              <a:rPr lang="ru-RU" dirty="0" err="1">
                <a:latin typeface="KZ Times New Roman" pitchFamily="18" charset="0"/>
              </a:rPr>
              <a:t>Бұл жерде</a:t>
            </a:r>
            <a:r>
              <a:rPr lang="ru-RU" dirty="0">
                <a:latin typeface="KZ Times New Roman" pitchFamily="18" charset="0"/>
              </a:rPr>
              <a:t>  «</a:t>
            </a:r>
            <a:r>
              <a:rPr lang="ru-RU" dirty="0" err="1">
                <a:latin typeface="KZ Times New Roman" pitchFamily="18" charset="0"/>
              </a:rPr>
              <a:t>консервативті</a:t>
            </a:r>
            <a:r>
              <a:rPr lang="ru-RU" dirty="0">
                <a:latin typeface="KZ Times New Roman" pitchFamily="18" charset="0"/>
              </a:rPr>
              <a:t>» </a:t>
            </a:r>
            <a:r>
              <a:rPr lang="ru-RU" dirty="0" err="1">
                <a:latin typeface="KZ Times New Roman" pitchFamily="18" charset="0"/>
              </a:rPr>
              <a:t>сөзі позитивті</a:t>
            </a:r>
            <a:r>
              <a:rPr lang="ru-RU" dirty="0">
                <a:latin typeface="KZ Times New Roman" pitchFamily="18" charset="0"/>
              </a:rPr>
              <a:t> </a:t>
            </a:r>
            <a:r>
              <a:rPr lang="ru-RU" dirty="0" err="1">
                <a:latin typeface="KZ Times New Roman" pitchFamily="18" charset="0"/>
              </a:rPr>
              <a:t>жағында(яғни  білімнің көмегімен  мәдениетті тұрақтандыру, сақтап қалу</a:t>
            </a:r>
            <a:r>
              <a:rPr lang="ru-RU" dirty="0">
                <a:latin typeface="KZ Times New Roman" pitchFamily="18" charset="0"/>
              </a:rPr>
              <a:t>)  </a:t>
            </a:r>
            <a:r>
              <a:rPr lang="ru-RU" dirty="0" err="1">
                <a:latin typeface="KZ Times New Roman" pitchFamily="18" charset="0"/>
              </a:rPr>
              <a:t>қолданылады.</a:t>
            </a:r>
            <a:r>
              <a:rPr lang="ru-RU" dirty="0">
                <a:latin typeface="KZ Times New Roman" pitchFamily="18" charset="0"/>
              </a:rPr>
              <a:t> </a:t>
            </a:r>
          </a:p>
          <a:p>
            <a:pPr lvl="0" algn="just">
              <a:buClr>
                <a:schemeClr val="accent4">
                  <a:lumMod val="75000"/>
                </a:schemeClr>
              </a:buClr>
              <a:buFont typeface="Wingdings" pitchFamily="2" charset="2"/>
              <a:buChar char="v"/>
            </a:pPr>
            <a:r>
              <a:rPr lang="ru-RU" dirty="0" err="1">
                <a:latin typeface="KZ Times New Roman" pitchFamily="18" charset="0"/>
              </a:rPr>
              <a:t>Рационалистикалық </a:t>
            </a:r>
            <a:r>
              <a:rPr lang="ru-RU" dirty="0">
                <a:latin typeface="KZ Times New Roman" pitchFamily="18" charset="0"/>
              </a:rPr>
              <a:t>– </a:t>
            </a:r>
            <a:r>
              <a:rPr lang="ru-RU" dirty="0" err="1">
                <a:latin typeface="KZ Times New Roman" pitchFamily="18" charset="0"/>
              </a:rPr>
              <a:t>мәдениеттегі шығармашылық тәсілге сәйкес және адамды</a:t>
            </a:r>
            <a:r>
              <a:rPr lang="ru-RU" dirty="0">
                <a:latin typeface="KZ Times New Roman" pitchFamily="18" charset="0"/>
              </a:rPr>
              <a:t> </a:t>
            </a:r>
            <a:r>
              <a:rPr lang="ru-RU" dirty="0" err="1">
                <a:latin typeface="KZ Times New Roman" pitchFamily="18" charset="0"/>
              </a:rPr>
              <a:t>мәдениетке бейімдеу</a:t>
            </a:r>
            <a:r>
              <a:rPr lang="ru-RU" dirty="0">
                <a:latin typeface="KZ Times New Roman" pitchFamily="18" charset="0"/>
              </a:rPr>
              <a:t> </a:t>
            </a:r>
            <a:r>
              <a:rPr lang="ru-RU" dirty="0" err="1">
                <a:latin typeface="KZ Times New Roman" pitchFamily="18" charset="0"/>
              </a:rPr>
              <a:t>үшін қолданылады.</a:t>
            </a:r>
            <a:r>
              <a:rPr lang="ru-RU" dirty="0">
                <a:latin typeface="KZ Times New Roman" pitchFamily="18" charset="0"/>
              </a:rPr>
              <a:t> </a:t>
            </a:r>
          </a:p>
          <a:p>
            <a:pPr lvl="0" algn="just">
              <a:buClr>
                <a:schemeClr val="accent4">
                  <a:lumMod val="75000"/>
                </a:schemeClr>
              </a:buClr>
              <a:buFont typeface="Wingdings" pitchFamily="2" charset="2"/>
              <a:buChar char="v"/>
            </a:pPr>
            <a:r>
              <a:rPr lang="ru-RU" dirty="0" err="1">
                <a:latin typeface="KZ Times New Roman" pitchFamily="18" charset="0"/>
              </a:rPr>
              <a:t>Феноменологиялық </a:t>
            </a:r>
            <a:r>
              <a:rPr lang="ru-RU" dirty="0">
                <a:latin typeface="KZ Times New Roman" pitchFamily="18" charset="0"/>
              </a:rPr>
              <a:t>(</a:t>
            </a:r>
            <a:r>
              <a:rPr lang="ru-RU" dirty="0" err="1">
                <a:latin typeface="KZ Times New Roman" pitchFamily="18" charset="0"/>
              </a:rPr>
              <a:t>гуманистік</a:t>
            </a:r>
            <a:r>
              <a:rPr lang="ru-RU" dirty="0">
                <a:latin typeface="KZ Times New Roman" pitchFamily="18" charset="0"/>
              </a:rPr>
              <a:t>) – </a:t>
            </a:r>
            <a:r>
              <a:rPr lang="ru-RU" dirty="0" err="1">
                <a:latin typeface="KZ Times New Roman" pitchFamily="18" charset="0"/>
              </a:rPr>
              <a:t>адамға мәдениеттің басты</a:t>
            </a:r>
            <a:r>
              <a:rPr lang="ru-RU" dirty="0">
                <a:latin typeface="KZ Times New Roman" pitchFamily="18" charset="0"/>
              </a:rPr>
              <a:t> </a:t>
            </a:r>
            <a:r>
              <a:rPr lang="ru-RU" dirty="0" err="1">
                <a:latin typeface="KZ Times New Roman" pitchFamily="18" charset="0"/>
              </a:rPr>
              <a:t>феномені</a:t>
            </a:r>
            <a:r>
              <a:rPr lang="ru-RU" dirty="0">
                <a:latin typeface="KZ Times New Roman" pitchFamily="18" charset="0"/>
              </a:rPr>
              <a:t>, </a:t>
            </a:r>
            <a:r>
              <a:rPr lang="ru-RU" dirty="0" err="1">
                <a:latin typeface="KZ Times New Roman" pitchFamily="18" charset="0"/>
              </a:rPr>
              <a:t>білім</a:t>
            </a:r>
            <a:r>
              <a:rPr lang="ru-RU" dirty="0">
                <a:latin typeface="KZ Times New Roman" pitchFamily="18" charset="0"/>
              </a:rPr>
              <a:t> беру </a:t>
            </a:r>
            <a:r>
              <a:rPr lang="ru-RU" dirty="0" err="1">
                <a:latin typeface="KZ Times New Roman" pitchFamily="18" charset="0"/>
              </a:rPr>
              <a:t>субьектісі</a:t>
            </a:r>
            <a:r>
              <a:rPr lang="ru-RU" dirty="0">
                <a:latin typeface="KZ Times New Roman" pitchFamily="18" charset="0"/>
              </a:rPr>
              <a:t> </a:t>
            </a:r>
            <a:r>
              <a:rPr lang="ru-RU" dirty="0" err="1">
                <a:latin typeface="KZ Times New Roman" pitchFamily="18" charset="0"/>
              </a:rPr>
              <a:t>ретінде</a:t>
            </a:r>
            <a:r>
              <a:rPr lang="ru-RU" dirty="0">
                <a:latin typeface="KZ Times New Roman" pitchFamily="18" charset="0"/>
              </a:rPr>
              <a:t> </a:t>
            </a:r>
            <a:r>
              <a:rPr lang="ru-RU" dirty="0" err="1">
                <a:latin typeface="KZ Times New Roman" pitchFamily="18" charset="0"/>
              </a:rPr>
              <a:t>қатынасу</a:t>
            </a:r>
            <a:r>
              <a:rPr lang="ru-RU" dirty="0">
                <a:latin typeface="KZ Times New Roman" pitchFamily="18" charset="0"/>
              </a:rPr>
              <a:t>. </a:t>
            </a:r>
          </a:p>
          <a:p>
            <a:endParaRPr lang="ru-RU" dirty="0"/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332656"/>
            <a:ext cx="8640960" cy="6120680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ru-RU" dirty="0" smtClean="0"/>
              <a:t> </a:t>
            </a:r>
            <a:r>
              <a:rPr lang="ru-RU" dirty="0" err="1" smtClean="0">
                <a:latin typeface="KZ Times New Roman" pitchFamily="18" charset="0"/>
              </a:rPr>
              <a:t>Парадигмалар</a:t>
            </a:r>
            <a:r>
              <a:rPr lang="ru-RU" dirty="0" smtClean="0">
                <a:latin typeface="KZ Times New Roman" pitchFamily="18" charset="0"/>
              </a:rPr>
              <a:t> </a:t>
            </a:r>
            <a:r>
              <a:rPr lang="ru-RU" dirty="0" err="1" smtClean="0">
                <a:latin typeface="KZ Times New Roman" pitchFamily="18" charset="0"/>
              </a:rPr>
              <a:t>біріншіден</a:t>
            </a:r>
            <a:r>
              <a:rPr lang="ru-RU" dirty="0" smtClean="0">
                <a:latin typeface="KZ Times New Roman" pitchFamily="18" charset="0"/>
              </a:rPr>
              <a:t> </a:t>
            </a:r>
            <a:r>
              <a:rPr lang="ru-RU" dirty="0" err="1" smtClean="0">
                <a:latin typeface="KZ Times New Roman" pitchFamily="18" charset="0"/>
              </a:rPr>
              <a:t>білім</a:t>
            </a:r>
            <a:r>
              <a:rPr lang="ru-RU" dirty="0" smtClean="0">
                <a:latin typeface="KZ Times New Roman" pitchFamily="18" charset="0"/>
              </a:rPr>
              <a:t> </a:t>
            </a:r>
            <a:r>
              <a:rPr lang="ru-RU" dirty="0" err="1" smtClean="0">
                <a:latin typeface="KZ Times New Roman" pitchFamily="18" charset="0"/>
              </a:rPr>
              <a:t>берудің  мақсаттарына байланысты</a:t>
            </a:r>
            <a:r>
              <a:rPr lang="ru-RU" dirty="0" smtClean="0">
                <a:latin typeface="KZ Times New Roman" pitchFamily="18" charset="0"/>
              </a:rPr>
              <a:t>, </a:t>
            </a:r>
            <a:r>
              <a:rPr lang="ru-RU" dirty="0" err="1" smtClean="0">
                <a:latin typeface="KZ Times New Roman" pitchFamily="18" charset="0"/>
              </a:rPr>
              <a:t>екіншіден</a:t>
            </a:r>
            <a:r>
              <a:rPr lang="ru-RU" dirty="0" smtClean="0">
                <a:latin typeface="KZ Times New Roman" pitchFamily="18" charset="0"/>
              </a:rPr>
              <a:t>, </a:t>
            </a:r>
            <a:r>
              <a:rPr lang="ru-RU" dirty="0" err="1" smtClean="0">
                <a:latin typeface="KZ Times New Roman" pitchFamily="18" charset="0"/>
              </a:rPr>
              <a:t>мектептің функциясын</a:t>
            </a:r>
            <a:r>
              <a:rPr lang="ru-RU" dirty="0" smtClean="0">
                <a:latin typeface="KZ Times New Roman" pitchFamily="18" charset="0"/>
              </a:rPr>
              <a:t> </a:t>
            </a:r>
            <a:r>
              <a:rPr lang="ru-RU" dirty="0" err="1" smtClean="0">
                <a:latin typeface="KZ Times New Roman" pitchFamily="18" charset="0"/>
              </a:rPr>
              <a:t>түсінуге, мақсатқа жету</a:t>
            </a:r>
            <a:r>
              <a:rPr lang="ru-RU" dirty="0" smtClean="0">
                <a:latin typeface="KZ Times New Roman" pitchFamily="18" charset="0"/>
              </a:rPr>
              <a:t> </a:t>
            </a:r>
            <a:r>
              <a:rPr lang="ru-RU" dirty="0" err="1" smtClean="0">
                <a:latin typeface="KZ Times New Roman" pitchFamily="18" charset="0"/>
              </a:rPr>
              <a:t>әдістеріне, педагогикалық  өзара әрекет сипатына</a:t>
            </a:r>
            <a:r>
              <a:rPr lang="ru-RU" dirty="0" smtClean="0">
                <a:latin typeface="KZ Times New Roman" pitchFamily="18" charset="0"/>
              </a:rPr>
              <a:t>, </a:t>
            </a:r>
            <a:r>
              <a:rPr lang="ru-RU" dirty="0" err="1" smtClean="0">
                <a:latin typeface="KZ Times New Roman" pitchFamily="18" charset="0"/>
              </a:rPr>
              <a:t>білім</a:t>
            </a:r>
            <a:r>
              <a:rPr lang="ru-RU" dirty="0" smtClean="0">
                <a:latin typeface="KZ Times New Roman" pitchFamily="18" charset="0"/>
              </a:rPr>
              <a:t> </a:t>
            </a:r>
            <a:r>
              <a:rPr lang="ru-RU" dirty="0" err="1" smtClean="0">
                <a:latin typeface="KZ Times New Roman" pitchFamily="18" charset="0"/>
              </a:rPr>
              <a:t>берудегі</a:t>
            </a:r>
            <a:r>
              <a:rPr lang="ru-RU" dirty="0" smtClean="0">
                <a:latin typeface="KZ Times New Roman" pitchFamily="18" charset="0"/>
              </a:rPr>
              <a:t> </a:t>
            </a:r>
            <a:r>
              <a:rPr lang="ru-RU" dirty="0" err="1" smtClean="0">
                <a:latin typeface="KZ Times New Roman" pitchFamily="18" charset="0"/>
              </a:rPr>
              <a:t>оқушының орнына</a:t>
            </a:r>
            <a:r>
              <a:rPr lang="ru-RU" dirty="0" smtClean="0">
                <a:latin typeface="KZ Times New Roman" pitchFamily="18" charset="0"/>
              </a:rPr>
              <a:t> </a:t>
            </a:r>
            <a:r>
              <a:rPr lang="ru-RU" dirty="0" err="1" smtClean="0">
                <a:latin typeface="KZ Times New Roman" pitchFamily="18" charset="0"/>
              </a:rPr>
              <a:t>байланысты</a:t>
            </a:r>
            <a:r>
              <a:rPr lang="ru-RU" dirty="0" smtClean="0">
                <a:latin typeface="KZ Times New Roman" pitchFamily="18" charset="0"/>
              </a:rPr>
              <a:t> </a:t>
            </a:r>
            <a:r>
              <a:rPr lang="ru-RU" dirty="0" err="1" smtClean="0">
                <a:latin typeface="KZ Times New Roman" pitchFamily="18" charset="0"/>
              </a:rPr>
              <a:t>ажыратылады</a:t>
            </a:r>
            <a:r>
              <a:rPr lang="ru-RU" dirty="0" smtClean="0">
                <a:latin typeface="KZ Times New Roman" pitchFamily="18" charset="0"/>
              </a:rPr>
              <a:t>. </a:t>
            </a:r>
            <a:r>
              <a:rPr lang="ru-RU" dirty="0" err="1" smtClean="0">
                <a:latin typeface="KZ Times New Roman" pitchFamily="18" charset="0"/>
              </a:rPr>
              <a:t>Бұл парадигмалардың әрқайсысы білім</a:t>
            </a:r>
            <a:r>
              <a:rPr lang="ru-RU" dirty="0" smtClean="0">
                <a:latin typeface="KZ Times New Roman" pitchFamily="18" charset="0"/>
              </a:rPr>
              <a:t> </a:t>
            </a:r>
            <a:r>
              <a:rPr lang="ru-RU" dirty="0" err="1" smtClean="0">
                <a:latin typeface="KZ Times New Roman" pitchFamily="18" charset="0"/>
              </a:rPr>
              <a:t>берудің алдына</a:t>
            </a:r>
            <a:r>
              <a:rPr lang="ru-RU" dirty="0" smtClean="0">
                <a:latin typeface="KZ Times New Roman" pitchFamily="18" charset="0"/>
              </a:rPr>
              <a:t> </a:t>
            </a:r>
            <a:r>
              <a:rPr lang="ru-RU" dirty="0" err="1" smtClean="0">
                <a:latin typeface="KZ Times New Roman" pitchFamily="18" charset="0"/>
              </a:rPr>
              <a:t>сұрақтар қояды:</a:t>
            </a:r>
            <a:endParaRPr lang="ru-RU" dirty="0" smtClean="0">
              <a:latin typeface="KZ Times New Roman" pitchFamily="18" charset="0"/>
            </a:endParaRPr>
          </a:p>
          <a:p>
            <a:pPr lvl="0" algn="just"/>
            <a:r>
              <a:rPr lang="ru-RU" dirty="0" err="1" smtClean="0">
                <a:latin typeface="KZ Times New Roman" pitchFamily="18" charset="0"/>
              </a:rPr>
              <a:t>Әлеуметтік </a:t>
            </a:r>
            <a:r>
              <a:rPr lang="ru-RU" dirty="0" smtClean="0">
                <a:latin typeface="KZ Times New Roman" pitchFamily="18" charset="0"/>
              </a:rPr>
              <a:t>институт </a:t>
            </a:r>
            <a:r>
              <a:rPr lang="ru-RU" dirty="0" err="1" smtClean="0">
                <a:latin typeface="KZ Times New Roman" pitchFamily="18" charset="0"/>
              </a:rPr>
              <a:t>ретіндегі</a:t>
            </a:r>
            <a:r>
              <a:rPr lang="ru-RU" dirty="0" smtClean="0">
                <a:latin typeface="KZ Times New Roman" pitchFamily="18" charset="0"/>
              </a:rPr>
              <a:t> </a:t>
            </a:r>
            <a:r>
              <a:rPr lang="ru-RU" dirty="0" err="1" smtClean="0">
                <a:latin typeface="KZ Times New Roman" pitchFamily="18" charset="0"/>
              </a:rPr>
              <a:t>мектеп</a:t>
            </a:r>
            <a:r>
              <a:rPr lang="ru-RU" dirty="0" smtClean="0">
                <a:latin typeface="KZ Times New Roman" pitchFamily="18" charset="0"/>
              </a:rPr>
              <a:t> </a:t>
            </a:r>
            <a:r>
              <a:rPr lang="ru-RU" dirty="0" err="1" smtClean="0">
                <a:latin typeface="KZ Times New Roman" pitchFamily="18" charset="0"/>
              </a:rPr>
              <a:t>функциялары</a:t>
            </a:r>
            <a:r>
              <a:rPr lang="ru-RU" dirty="0" smtClean="0">
                <a:latin typeface="KZ Times New Roman" pitchFamily="18" charset="0"/>
              </a:rPr>
              <a:t> </a:t>
            </a:r>
            <a:r>
              <a:rPr lang="ru-RU" dirty="0" err="1" smtClean="0">
                <a:latin typeface="KZ Times New Roman" pitchFamily="18" charset="0"/>
              </a:rPr>
              <a:t>туралы</a:t>
            </a:r>
            <a:r>
              <a:rPr lang="ru-RU" dirty="0" smtClean="0">
                <a:latin typeface="KZ Times New Roman" pitchFamily="18" charset="0"/>
              </a:rPr>
              <a:t>;</a:t>
            </a:r>
          </a:p>
          <a:p>
            <a:pPr lvl="0" algn="just"/>
            <a:r>
              <a:rPr lang="ru-RU" dirty="0" err="1" smtClean="0">
                <a:latin typeface="KZ Times New Roman" pitchFamily="18" charset="0"/>
              </a:rPr>
              <a:t>Білім</a:t>
            </a:r>
            <a:r>
              <a:rPr lang="ru-RU" dirty="0" smtClean="0">
                <a:latin typeface="KZ Times New Roman" pitchFamily="18" charset="0"/>
              </a:rPr>
              <a:t> </a:t>
            </a:r>
            <a:r>
              <a:rPr lang="ru-RU" dirty="0" err="1" smtClean="0">
                <a:latin typeface="KZ Times New Roman" pitchFamily="18" charset="0"/>
              </a:rPr>
              <a:t>жүйесінің тиімділігі</a:t>
            </a:r>
            <a:r>
              <a:rPr lang="ru-RU" dirty="0" smtClean="0">
                <a:latin typeface="KZ Times New Roman" pitchFamily="18" charset="0"/>
              </a:rPr>
              <a:t> </a:t>
            </a:r>
            <a:r>
              <a:rPr lang="ru-RU" dirty="0" err="1" smtClean="0">
                <a:latin typeface="KZ Times New Roman" pitchFamily="18" charset="0"/>
              </a:rPr>
              <a:t>туралы</a:t>
            </a:r>
            <a:r>
              <a:rPr lang="ru-RU" dirty="0" smtClean="0">
                <a:latin typeface="KZ Times New Roman" pitchFamily="18" charset="0"/>
              </a:rPr>
              <a:t>;</a:t>
            </a:r>
          </a:p>
          <a:p>
            <a:pPr lvl="0" algn="just"/>
            <a:r>
              <a:rPr lang="ru-RU" dirty="0" err="1" smtClean="0">
                <a:latin typeface="KZ Times New Roman" pitchFamily="18" charset="0"/>
              </a:rPr>
              <a:t>Мектеп</a:t>
            </a:r>
            <a:r>
              <a:rPr lang="ru-RU" dirty="0" smtClean="0">
                <a:latin typeface="KZ Times New Roman" pitchFamily="18" charset="0"/>
              </a:rPr>
              <a:t> </a:t>
            </a:r>
            <a:r>
              <a:rPr lang="ru-RU" dirty="0" err="1" smtClean="0">
                <a:latin typeface="KZ Times New Roman" pitchFamily="18" charset="0"/>
              </a:rPr>
              <a:t>басымдылықтары туралы</a:t>
            </a:r>
            <a:r>
              <a:rPr lang="ru-RU" dirty="0" smtClean="0">
                <a:latin typeface="KZ Times New Roman" pitchFamily="18" charset="0"/>
              </a:rPr>
              <a:t>;</a:t>
            </a:r>
          </a:p>
          <a:p>
            <a:pPr lvl="0" algn="just"/>
            <a:r>
              <a:rPr lang="ru-RU" dirty="0" err="1" smtClean="0">
                <a:latin typeface="KZ Times New Roman" pitchFamily="18" charset="0"/>
              </a:rPr>
              <a:t>Білім</a:t>
            </a:r>
            <a:r>
              <a:rPr lang="ru-RU" dirty="0" smtClean="0">
                <a:latin typeface="KZ Times New Roman" pitchFamily="18" charset="0"/>
              </a:rPr>
              <a:t> </a:t>
            </a:r>
            <a:r>
              <a:rPr lang="ru-RU" dirty="0" err="1" smtClean="0">
                <a:latin typeface="KZ Times New Roman" pitchFamily="18" charset="0"/>
              </a:rPr>
              <a:t>берудің мақсатының қоғамдық маңыздылығы неден</a:t>
            </a:r>
            <a:r>
              <a:rPr lang="ru-RU" dirty="0" smtClean="0">
                <a:latin typeface="KZ Times New Roman" pitchFamily="18" charset="0"/>
              </a:rPr>
              <a:t> </a:t>
            </a:r>
            <a:r>
              <a:rPr lang="ru-RU" dirty="0" err="1" smtClean="0">
                <a:latin typeface="KZ Times New Roman" pitchFamily="18" charset="0"/>
              </a:rPr>
              <a:t>құралатындығы туралы</a:t>
            </a:r>
            <a:r>
              <a:rPr lang="ru-RU" dirty="0" smtClean="0">
                <a:latin typeface="KZ Times New Roman" pitchFamily="18" charset="0"/>
              </a:rPr>
              <a:t>;</a:t>
            </a:r>
          </a:p>
          <a:p>
            <a:pPr lvl="0" algn="just"/>
            <a:r>
              <a:rPr lang="ru-RU" dirty="0" err="1" smtClean="0">
                <a:latin typeface="KZ Times New Roman" pitchFamily="18" charset="0"/>
              </a:rPr>
              <a:t>Білімнің, дағдының, тәжірибенің қайсысы немесе</a:t>
            </a:r>
            <a:r>
              <a:rPr lang="ru-RU" dirty="0" smtClean="0">
                <a:latin typeface="KZ Times New Roman" pitchFamily="18" charset="0"/>
              </a:rPr>
              <a:t> </a:t>
            </a:r>
            <a:r>
              <a:rPr lang="ru-RU" dirty="0" err="1" smtClean="0">
                <a:latin typeface="KZ Times New Roman" pitchFamily="18" charset="0"/>
              </a:rPr>
              <a:t>қандай түрі құнды және қазіргі заманның білім</a:t>
            </a:r>
            <a:r>
              <a:rPr lang="ru-RU" dirty="0" smtClean="0">
                <a:latin typeface="KZ Times New Roman" pitchFamily="18" charset="0"/>
              </a:rPr>
              <a:t> беру </a:t>
            </a:r>
            <a:r>
              <a:rPr lang="ru-RU" dirty="0" err="1" smtClean="0">
                <a:latin typeface="KZ Times New Roman" pitchFamily="18" charset="0"/>
              </a:rPr>
              <a:t>жүйесі қандай </a:t>
            </a:r>
            <a:r>
              <a:rPr lang="ru-RU" dirty="0" smtClean="0">
                <a:latin typeface="KZ Times New Roman" pitchFamily="18" charset="0"/>
              </a:rPr>
              <a:t>болу </a:t>
            </a:r>
            <a:r>
              <a:rPr lang="ru-RU" dirty="0" err="1" smtClean="0">
                <a:latin typeface="KZ Times New Roman" pitchFamily="18" charset="0"/>
              </a:rPr>
              <a:t>керектігі</a:t>
            </a:r>
            <a:r>
              <a:rPr lang="ru-RU" dirty="0" smtClean="0">
                <a:latin typeface="KZ Times New Roman" pitchFamily="18" charset="0"/>
              </a:rPr>
              <a:t> </a:t>
            </a:r>
            <a:r>
              <a:rPr lang="ru-RU" dirty="0" err="1" smtClean="0">
                <a:latin typeface="KZ Times New Roman" pitchFamily="18" charset="0"/>
              </a:rPr>
              <a:t>туралы</a:t>
            </a:r>
            <a:r>
              <a:rPr lang="ru-RU" dirty="0" smtClean="0">
                <a:latin typeface="KZ Times New Roman" pitchFamily="18" charset="0"/>
              </a:rPr>
              <a:t>:</a:t>
            </a:r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0" y="27463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KZ Times New Roman" pitchFamily="18" charset="0"/>
              </a:rPr>
              <a:t/>
            </a:r>
            <a:br>
              <a:rPr lang="ru-RU" dirty="0" smtClean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KZ Times New Roman" pitchFamily="18" charset="0"/>
              </a:rPr>
            </a:br>
            <a:endParaRPr lang="ru-RU" dirty="0">
              <a:ln>
                <a:solidFill>
                  <a:sysClr val="windowText" lastClr="000000"/>
                </a:solidFill>
              </a:ln>
              <a:solidFill>
                <a:sysClr val="windowText" lastClr="000000"/>
              </a:solidFill>
              <a:latin typeface="KZ Times New Roman" pitchFamily="18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sz="half" idx="4294967295"/>
          </p:nvPr>
        </p:nvSpPr>
        <p:spPr>
          <a:xfrm>
            <a:off x="0" y="1557338"/>
            <a:ext cx="4040188" cy="4568825"/>
          </a:xfrm>
        </p:spPr>
        <p:txBody>
          <a:bodyPr/>
          <a:lstStyle/>
          <a:p>
            <a:endParaRPr lang="ru-RU" dirty="0" smtClean="0"/>
          </a:p>
          <a:p>
            <a:endParaRPr lang="ru-RU" dirty="0"/>
          </a:p>
        </p:txBody>
      </p:sp>
      <p:pic>
        <p:nvPicPr>
          <p:cNvPr id="20482" name="Picture 2" descr="http://www.mk.ru/upload/iblock_mk/475/f1/0d/1c/DETAIL_PICTURE_54982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476672"/>
            <a:ext cx="3456384" cy="50405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" name="Блок-схема: знак завершения 9"/>
          <p:cNvSpPr/>
          <p:nvPr/>
        </p:nvSpPr>
        <p:spPr>
          <a:xfrm>
            <a:off x="251520" y="5733256"/>
            <a:ext cx="3744416" cy="720080"/>
          </a:xfrm>
          <a:prstGeom prst="flowChartTerminator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600" dirty="0" smtClean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KZ Boyarsky" pitchFamily="34" charset="0"/>
              </a:rPr>
              <a:t>Е.А.Ямбург</a:t>
            </a:r>
            <a:endParaRPr lang="ru-RU" sz="3600" dirty="0">
              <a:latin typeface="KZ Boyarsky" pitchFamily="34" charset="0"/>
            </a:endParaRPr>
          </a:p>
        </p:txBody>
      </p:sp>
      <p:sp>
        <p:nvSpPr>
          <p:cNvPr id="11" name="Вертикальный свиток 10"/>
          <p:cNvSpPr/>
          <p:nvPr/>
        </p:nvSpPr>
        <p:spPr>
          <a:xfrm>
            <a:off x="3923928" y="188640"/>
            <a:ext cx="5220072" cy="6669360"/>
          </a:xfrm>
          <a:prstGeom prst="verticalScroll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endParaRPr lang="ru-RU" sz="1600" dirty="0" smtClean="0">
              <a:latin typeface="KZ Times New Roman" pitchFamily="18" charset="0"/>
            </a:endParaRPr>
          </a:p>
          <a:p>
            <a:pPr algn="just"/>
            <a:endParaRPr lang="ru-RU" sz="1600" dirty="0" smtClean="0">
              <a:latin typeface="KZ Times New Roman" pitchFamily="18" charset="0"/>
            </a:endParaRPr>
          </a:p>
          <a:p>
            <a:pPr algn="just"/>
            <a:r>
              <a:rPr lang="ru-RU" sz="1600" dirty="0" err="1" smtClean="0">
                <a:latin typeface="KZ Times New Roman" pitchFamily="18" charset="0"/>
              </a:rPr>
              <a:t>Е.А.Ямбургтың жіктеуі</a:t>
            </a:r>
            <a:r>
              <a:rPr lang="ru-RU" sz="1600" dirty="0" smtClean="0">
                <a:latin typeface="KZ Times New Roman" pitchFamily="18" charset="0"/>
              </a:rPr>
              <a:t> </a:t>
            </a:r>
            <a:r>
              <a:rPr lang="ru-RU" sz="1600" dirty="0" err="1" smtClean="0">
                <a:latin typeface="KZ Times New Roman" pitchFamily="18" charset="0"/>
              </a:rPr>
              <a:t>бойынша</a:t>
            </a:r>
            <a:r>
              <a:rPr lang="ru-RU" sz="1600" dirty="0" smtClean="0">
                <a:latin typeface="KZ Times New Roman" pitchFamily="18" charset="0"/>
              </a:rPr>
              <a:t>:</a:t>
            </a:r>
          </a:p>
          <a:p>
            <a:pPr algn="just"/>
            <a:r>
              <a:rPr lang="ru-RU" sz="1600" dirty="0" smtClean="0">
                <a:latin typeface="KZ Times New Roman" pitchFamily="18" charset="0"/>
              </a:rPr>
              <a:t>   ― </a:t>
            </a:r>
            <a:r>
              <a:rPr lang="ru-RU" sz="1600" dirty="0" err="1" smtClean="0">
                <a:latin typeface="KZ Times New Roman" pitchFamily="18" charset="0"/>
              </a:rPr>
              <a:t>когинтивті-ақпараттық </a:t>
            </a:r>
            <a:r>
              <a:rPr lang="ru-RU" sz="1600" dirty="0" smtClean="0">
                <a:latin typeface="KZ Times New Roman" pitchFamily="18" charset="0"/>
              </a:rPr>
              <a:t>– </a:t>
            </a:r>
            <a:r>
              <a:rPr lang="ru-RU" sz="1600" dirty="0" err="1" smtClean="0">
                <a:latin typeface="KZ Times New Roman" pitchFamily="18" charset="0"/>
              </a:rPr>
              <a:t>бұл </a:t>
            </a:r>
            <a:r>
              <a:rPr lang="ru-RU" sz="1600" dirty="0" smtClean="0">
                <a:latin typeface="KZ Times New Roman" pitchFamily="18" charset="0"/>
              </a:rPr>
              <a:t>парадигма </a:t>
            </a:r>
            <a:r>
              <a:rPr lang="ru-RU" sz="1600" dirty="0" err="1" smtClean="0">
                <a:latin typeface="KZ Times New Roman" pitchFamily="18" charset="0"/>
              </a:rPr>
              <a:t>адамзатпен</a:t>
            </a:r>
            <a:r>
              <a:rPr lang="ru-RU" sz="1600" dirty="0" smtClean="0">
                <a:latin typeface="KZ Times New Roman" pitchFamily="18" charset="0"/>
              </a:rPr>
              <a:t> </a:t>
            </a:r>
            <a:r>
              <a:rPr lang="ru-RU" sz="1600" dirty="0" err="1" smtClean="0">
                <a:latin typeface="KZ Times New Roman" pitchFamily="18" charset="0"/>
              </a:rPr>
              <a:t>жинақталған барлық білімді</a:t>
            </a:r>
            <a:r>
              <a:rPr lang="ru-RU" sz="1600" dirty="0" smtClean="0">
                <a:latin typeface="KZ Times New Roman" pitchFamily="18" charset="0"/>
              </a:rPr>
              <a:t>, </a:t>
            </a:r>
            <a:r>
              <a:rPr lang="ru-RU" sz="1600" dirty="0" err="1" smtClean="0">
                <a:latin typeface="KZ Times New Roman" pitchFamily="18" charset="0"/>
              </a:rPr>
              <a:t>дағдыны</a:t>
            </a:r>
            <a:r>
              <a:rPr lang="ru-RU" sz="1600" dirty="0" smtClean="0">
                <a:latin typeface="KZ Times New Roman" pitchFamily="18" charset="0"/>
              </a:rPr>
              <a:t>, </a:t>
            </a:r>
            <a:r>
              <a:rPr lang="ru-RU" sz="1600" dirty="0" err="1" smtClean="0">
                <a:latin typeface="KZ Times New Roman" pitchFamily="18" charset="0"/>
              </a:rPr>
              <a:t>тәжірибені максималды</a:t>
            </a:r>
            <a:r>
              <a:rPr lang="ru-RU" sz="1600" dirty="0" smtClean="0">
                <a:latin typeface="KZ Times New Roman" pitchFamily="18" charset="0"/>
              </a:rPr>
              <a:t> </a:t>
            </a:r>
            <a:r>
              <a:rPr lang="ru-RU" sz="1600" dirty="0" err="1" smtClean="0">
                <a:latin typeface="KZ Times New Roman" pitchFamily="18" charset="0"/>
              </a:rPr>
              <a:t>көлемде балаға берудің қажеттілігі туралы</a:t>
            </a:r>
            <a:r>
              <a:rPr lang="ru-RU" sz="1600" dirty="0" smtClean="0">
                <a:latin typeface="KZ Times New Roman" pitchFamily="18" charset="0"/>
              </a:rPr>
              <a:t> </a:t>
            </a:r>
            <a:r>
              <a:rPr lang="ru-RU" sz="1600" dirty="0" err="1" smtClean="0">
                <a:latin typeface="KZ Times New Roman" pitchFamily="18" charset="0"/>
              </a:rPr>
              <a:t>тұрақты көзқарастан туындайды</a:t>
            </a:r>
            <a:r>
              <a:rPr lang="ru-RU" sz="1600" dirty="0" smtClean="0">
                <a:latin typeface="KZ Times New Roman" pitchFamily="18" charset="0"/>
              </a:rPr>
              <a:t>;</a:t>
            </a:r>
          </a:p>
          <a:p>
            <a:pPr algn="just"/>
            <a:r>
              <a:rPr lang="ru-RU" sz="1600" dirty="0" smtClean="0">
                <a:latin typeface="KZ Times New Roman" pitchFamily="18" charset="0"/>
              </a:rPr>
              <a:t>― </a:t>
            </a:r>
            <a:r>
              <a:rPr lang="ru-RU" sz="1600" dirty="0" err="1" smtClean="0">
                <a:latin typeface="KZ Times New Roman" pitchFamily="18" charset="0"/>
              </a:rPr>
              <a:t>тұлғалық- бұл назар</a:t>
            </a:r>
            <a:r>
              <a:rPr lang="ru-RU" sz="1600" dirty="0" smtClean="0">
                <a:latin typeface="KZ Times New Roman" pitchFamily="18" charset="0"/>
              </a:rPr>
              <a:t> </a:t>
            </a:r>
            <a:r>
              <a:rPr lang="ru-RU" sz="1600" dirty="0" err="1" smtClean="0">
                <a:latin typeface="KZ Times New Roman" pitchFamily="18" charset="0"/>
              </a:rPr>
              <a:t>баланың интеллектуалды</a:t>
            </a:r>
            <a:r>
              <a:rPr lang="ru-RU" sz="1600" dirty="0" smtClean="0">
                <a:latin typeface="KZ Times New Roman" pitchFamily="18" charset="0"/>
              </a:rPr>
              <a:t> </a:t>
            </a:r>
            <a:r>
              <a:rPr lang="ru-RU" sz="1600" dirty="0" err="1" smtClean="0">
                <a:latin typeface="KZ Times New Roman" pitchFamily="18" charset="0"/>
              </a:rPr>
              <a:t>дамуынан</a:t>
            </a:r>
            <a:r>
              <a:rPr lang="ru-RU" sz="1600" dirty="0" smtClean="0">
                <a:latin typeface="KZ Times New Roman" pitchFamily="18" charset="0"/>
              </a:rPr>
              <a:t> </a:t>
            </a:r>
            <a:r>
              <a:rPr lang="ru-RU" sz="1600" dirty="0" err="1" smtClean="0">
                <a:latin typeface="KZ Times New Roman" pitchFamily="18" charset="0"/>
              </a:rPr>
              <a:t>эмоционалды</a:t>
            </a:r>
            <a:r>
              <a:rPr lang="ru-RU" sz="1600" dirty="0" smtClean="0">
                <a:latin typeface="KZ Times New Roman" pitchFamily="18" charset="0"/>
              </a:rPr>
              <a:t> </a:t>
            </a:r>
            <a:r>
              <a:rPr lang="ru-RU" sz="1600" dirty="0" err="1" smtClean="0">
                <a:latin typeface="KZ Times New Roman" pitchFamily="18" charset="0"/>
              </a:rPr>
              <a:t>және әлеуметтік дамуына</a:t>
            </a:r>
            <a:r>
              <a:rPr lang="ru-RU" sz="1600" dirty="0" smtClean="0">
                <a:latin typeface="KZ Times New Roman" pitchFamily="18" charset="0"/>
              </a:rPr>
              <a:t> </a:t>
            </a:r>
            <a:r>
              <a:rPr lang="ru-RU" sz="1600" dirty="0" err="1" smtClean="0">
                <a:latin typeface="KZ Times New Roman" pitchFamily="18" charset="0"/>
              </a:rPr>
              <a:t>аударылады</a:t>
            </a:r>
            <a:r>
              <a:rPr lang="ru-RU" sz="1600" dirty="0" smtClean="0">
                <a:latin typeface="KZ Times New Roman" pitchFamily="18" charset="0"/>
              </a:rPr>
              <a:t>;</a:t>
            </a:r>
          </a:p>
          <a:p>
            <a:pPr algn="just"/>
            <a:r>
              <a:rPr lang="ru-RU" sz="1600" dirty="0" smtClean="0">
                <a:latin typeface="KZ Times New Roman" pitchFamily="18" charset="0"/>
              </a:rPr>
              <a:t>― </a:t>
            </a:r>
            <a:r>
              <a:rPr lang="ru-RU" sz="1600" dirty="0" err="1" smtClean="0">
                <a:latin typeface="KZ Times New Roman" pitchFamily="18" charset="0"/>
              </a:rPr>
              <a:t>мәдениеттілік </a:t>
            </a:r>
            <a:r>
              <a:rPr lang="ru-RU" sz="1600" dirty="0" smtClean="0">
                <a:latin typeface="KZ Times New Roman" pitchFamily="18" charset="0"/>
              </a:rPr>
              <a:t>– тез </a:t>
            </a:r>
            <a:r>
              <a:rPr lang="ru-RU" sz="1600" dirty="0" err="1" smtClean="0">
                <a:latin typeface="KZ Times New Roman" pitchFamily="18" charset="0"/>
              </a:rPr>
              <a:t>өзгермелі әлемде тірі</a:t>
            </a:r>
            <a:r>
              <a:rPr lang="ru-RU" sz="1600" dirty="0" smtClean="0">
                <a:latin typeface="KZ Times New Roman" pitchFamily="18" charset="0"/>
              </a:rPr>
              <a:t> </a:t>
            </a:r>
            <a:r>
              <a:rPr lang="ru-RU" sz="1600" dirty="0" err="1" smtClean="0">
                <a:latin typeface="KZ Times New Roman" pitchFamily="18" charset="0"/>
              </a:rPr>
              <a:t>қалуға көмектесетін оңтайлы білім</a:t>
            </a:r>
            <a:r>
              <a:rPr lang="ru-RU" sz="1600" dirty="0" smtClean="0">
                <a:latin typeface="KZ Times New Roman" pitchFamily="18" charset="0"/>
              </a:rPr>
              <a:t> мен </a:t>
            </a:r>
            <a:r>
              <a:rPr lang="ru-RU" sz="1600" dirty="0" err="1" smtClean="0">
                <a:latin typeface="KZ Times New Roman" pitchFamily="18" charset="0"/>
              </a:rPr>
              <a:t>дағдының балаға  керек</a:t>
            </a:r>
            <a:r>
              <a:rPr lang="ru-RU" sz="1600" dirty="0" smtClean="0">
                <a:latin typeface="KZ Times New Roman" pitchFamily="18" charset="0"/>
              </a:rPr>
              <a:t> </a:t>
            </a:r>
            <a:r>
              <a:rPr lang="ru-RU" sz="1600" dirty="0" err="1" smtClean="0">
                <a:latin typeface="KZ Times New Roman" pitchFamily="18" charset="0"/>
              </a:rPr>
              <a:t>екендігін</a:t>
            </a:r>
            <a:r>
              <a:rPr lang="ru-RU" sz="1600" dirty="0" smtClean="0">
                <a:latin typeface="KZ Times New Roman" pitchFamily="18" charset="0"/>
              </a:rPr>
              <a:t> </a:t>
            </a:r>
            <a:r>
              <a:rPr lang="ru-RU" sz="1600" dirty="0" err="1" smtClean="0">
                <a:latin typeface="KZ Times New Roman" pitchFamily="18" charset="0"/>
              </a:rPr>
              <a:t>қолдай отырып</a:t>
            </a:r>
            <a:r>
              <a:rPr lang="ru-RU" sz="1600" dirty="0" smtClean="0">
                <a:latin typeface="KZ Times New Roman" pitchFamily="18" charset="0"/>
              </a:rPr>
              <a:t>, </a:t>
            </a:r>
            <a:r>
              <a:rPr lang="ru-RU" sz="1600" dirty="0" err="1" smtClean="0">
                <a:latin typeface="KZ Times New Roman" pitchFamily="18" charset="0"/>
              </a:rPr>
              <a:t>мұғалімді негізгі</a:t>
            </a:r>
            <a:r>
              <a:rPr lang="ru-RU" sz="1600" dirty="0" smtClean="0">
                <a:latin typeface="KZ Times New Roman" pitchFamily="18" charset="0"/>
              </a:rPr>
              <a:t> </a:t>
            </a:r>
            <a:r>
              <a:rPr lang="ru-RU" sz="1600" dirty="0" err="1" smtClean="0">
                <a:latin typeface="KZ Times New Roman" pitchFamily="18" charset="0"/>
              </a:rPr>
              <a:t>міндеті-балалық тұлғасын қалыптастыруға қарай бағытталады</a:t>
            </a:r>
            <a:r>
              <a:rPr lang="ru-RU" sz="1600" dirty="0" smtClean="0">
                <a:latin typeface="KZ Times New Roman" pitchFamily="18" charset="0"/>
              </a:rPr>
              <a:t>.</a:t>
            </a:r>
          </a:p>
          <a:p>
            <a:pPr algn="just"/>
            <a:r>
              <a:rPr lang="ru-RU" sz="1600" dirty="0" smtClean="0">
                <a:latin typeface="KZ Times New Roman" pitchFamily="18" charset="0"/>
              </a:rPr>
              <a:t>― </a:t>
            </a:r>
            <a:r>
              <a:rPr lang="ru-RU" sz="1600" dirty="0" err="1" smtClean="0">
                <a:latin typeface="KZ Times New Roman" pitchFamily="18" charset="0"/>
              </a:rPr>
              <a:t>компоненттілік</a:t>
            </a:r>
            <a:r>
              <a:rPr lang="ru-RU" sz="1600" dirty="0" smtClean="0">
                <a:latin typeface="KZ Times New Roman" pitchFamily="18" charset="0"/>
              </a:rPr>
              <a:t> – </a:t>
            </a:r>
            <a:r>
              <a:rPr lang="ru-RU" sz="1600" dirty="0" err="1" smtClean="0">
                <a:latin typeface="KZ Times New Roman" pitchFamily="18" charset="0"/>
              </a:rPr>
              <a:t>бұл </a:t>
            </a:r>
            <a:r>
              <a:rPr lang="ru-RU" sz="1600" dirty="0" smtClean="0">
                <a:latin typeface="KZ Times New Roman" pitchFamily="18" charset="0"/>
              </a:rPr>
              <a:t>парадигма </a:t>
            </a:r>
            <a:r>
              <a:rPr lang="ru-RU" sz="1600" dirty="0" err="1" smtClean="0">
                <a:latin typeface="KZ Times New Roman" pitchFamily="18" charset="0"/>
              </a:rPr>
              <a:t>когнитивті-ақпараттықтан туындайды</a:t>
            </a:r>
            <a:r>
              <a:rPr lang="ru-RU" sz="1600" dirty="0" smtClean="0">
                <a:latin typeface="KZ Times New Roman" pitchFamily="18" charset="0"/>
              </a:rPr>
              <a:t>, </a:t>
            </a:r>
            <a:r>
              <a:rPr lang="ru-RU" sz="1600" dirty="0" err="1" smtClean="0">
                <a:latin typeface="KZ Times New Roman" pitchFamily="18" charset="0"/>
              </a:rPr>
              <a:t>бірақ одан</a:t>
            </a:r>
            <a:r>
              <a:rPr lang="ru-RU" sz="1600" dirty="0" smtClean="0">
                <a:latin typeface="KZ Times New Roman" pitchFamily="18" charset="0"/>
              </a:rPr>
              <a:t> </a:t>
            </a:r>
            <a:r>
              <a:rPr lang="ru-RU" sz="1600" dirty="0" err="1" smtClean="0">
                <a:latin typeface="KZ Times New Roman" pitchFamily="18" charset="0"/>
              </a:rPr>
              <a:t>айырмашылығы </a:t>
            </a:r>
            <a:r>
              <a:rPr lang="ru-RU" sz="1600" dirty="0" smtClean="0">
                <a:latin typeface="KZ Times New Roman" pitchFamily="18" charset="0"/>
              </a:rPr>
              <a:t>– </a:t>
            </a:r>
            <a:r>
              <a:rPr lang="ru-RU" sz="1600" dirty="0" err="1" smtClean="0">
                <a:latin typeface="KZ Times New Roman" pitchFamily="18" charset="0"/>
              </a:rPr>
              <a:t>ол</a:t>
            </a:r>
            <a:r>
              <a:rPr lang="ru-RU" sz="1600" dirty="0" smtClean="0">
                <a:latin typeface="KZ Times New Roman" pitchFamily="18" charset="0"/>
              </a:rPr>
              <a:t> </a:t>
            </a:r>
            <a:r>
              <a:rPr lang="ru-RU" sz="1600" dirty="0" err="1" smtClean="0">
                <a:latin typeface="KZ Times New Roman" pitchFamily="18" charset="0"/>
              </a:rPr>
              <a:t>практикалық бейімделуді</a:t>
            </a:r>
            <a:r>
              <a:rPr lang="ru-RU" sz="1600" dirty="0" smtClean="0">
                <a:latin typeface="KZ Times New Roman" pitchFamily="18" charset="0"/>
              </a:rPr>
              <a:t> </a:t>
            </a:r>
            <a:r>
              <a:rPr lang="ru-RU" sz="1600" dirty="0" err="1" smtClean="0">
                <a:latin typeface="KZ Times New Roman" pitchFamily="18" charset="0"/>
              </a:rPr>
              <a:t>күшейтеді</a:t>
            </a:r>
            <a:r>
              <a:rPr lang="ru-RU" sz="1600" dirty="0" smtClean="0">
                <a:latin typeface="KZ Times New Roman" pitchFamily="18" charset="0"/>
              </a:rPr>
              <a:t>, </a:t>
            </a:r>
            <a:r>
              <a:rPr lang="ru-RU" sz="1600" dirty="0" err="1" smtClean="0">
                <a:latin typeface="KZ Times New Roman" pitchFamily="18" charset="0"/>
              </a:rPr>
              <a:t>мобильді</a:t>
            </a:r>
            <a:r>
              <a:rPr lang="ru-RU" sz="1600" dirty="0" smtClean="0">
                <a:latin typeface="KZ Times New Roman" pitchFamily="18" charset="0"/>
              </a:rPr>
              <a:t>, </a:t>
            </a:r>
            <a:r>
              <a:rPr lang="ru-RU" sz="1600" dirty="0" err="1" smtClean="0">
                <a:latin typeface="KZ Times New Roman" pitchFamily="18" charset="0"/>
              </a:rPr>
              <a:t>дағдылы етуді</a:t>
            </a:r>
            <a:r>
              <a:rPr lang="ru-RU" sz="1600" dirty="0" smtClean="0">
                <a:latin typeface="KZ Times New Roman" pitchFamily="18" charset="0"/>
              </a:rPr>
              <a:t>, </a:t>
            </a:r>
            <a:r>
              <a:rPr lang="ru-RU" sz="1600" dirty="0" err="1" smtClean="0">
                <a:latin typeface="KZ Times New Roman" pitchFamily="18" charset="0"/>
              </a:rPr>
              <a:t>оның </a:t>
            </a:r>
            <a:r>
              <a:rPr lang="ru-RU" sz="1600" dirty="0" smtClean="0">
                <a:latin typeface="KZ Times New Roman" pitchFamily="18" charset="0"/>
              </a:rPr>
              <a:t>тек </a:t>
            </a:r>
            <a:r>
              <a:rPr lang="ru-RU" sz="1600" dirty="0" err="1" smtClean="0">
                <a:latin typeface="KZ Times New Roman" pitchFamily="18" charset="0"/>
              </a:rPr>
              <a:t>фактілер</a:t>
            </a:r>
            <a:r>
              <a:rPr lang="ru-RU" sz="1600" dirty="0" smtClean="0">
                <a:latin typeface="KZ Times New Roman" pitchFamily="18" charset="0"/>
              </a:rPr>
              <a:t> </a:t>
            </a:r>
            <a:r>
              <a:rPr lang="ru-RU" sz="1600" dirty="0" err="1" smtClean="0">
                <a:latin typeface="KZ Times New Roman" pitchFamily="18" charset="0"/>
              </a:rPr>
              <a:t>жинағының иесі</a:t>
            </a:r>
            <a:r>
              <a:rPr lang="ru-RU" sz="1600" dirty="0" smtClean="0">
                <a:latin typeface="KZ Times New Roman" pitchFamily="18" charset="0"/>
              </a:rPr>
              <a:t> </a:t>
            </a:r>
            <a:r>
              <a:rPr lang="ru-RU" sz="1600" dirty="0" err="1" smtClean="0">
                <a:latin typeface="KZ Times New Roman" pitchFamily="18" charset="0"/>
              </a:rPr>
              <a:t>ғана емес</a:t>
            </a:r>
            <a:r>
              <a:rPr lang="ru-RU" sz="1600" dirty="0" smtClean="0">
                <a:latin typeface="KZ Times New Roman" pitchFamily="18" charset="0"/>
              </a:rPr>
              <a:t>, </a:t>
            </a:r>
            <a:r>
              <a:rPr lang="ru-RU" sz="1600" dirty="0" err="1" smtClean="0">
                <a:latin typeface="KZ Times New Roman" pitchFamily="18" charset="0"/>
              </a:rPr>
              <a:t>сол</a:t>
            </a:r>
            <a:r>
              <a:rPr lang="ru-RU" sz="1600" dirty="0" smtClean="0">
                <a:latin typeface="KZ Times New Roman" pitchFamily="18" charset="0"/>
              </a:rPr>
              <a:t> </a:t>
            </a:r>
            <a:r>
              <a:rPr lang="ru-RU" sz="1600" dirty="0" err="1" smtClean="0">
                <a:latin typeface="KZ Times New Roman" pitchFamily="18" charset="0"/>
              </a:rPr>
              <a:t>фактіні</a:t>
            </a:r>
            <a:r>
              <a:rPr lang="ru-RU" sz="1600" dirty="0" smtClean="0">
                <a:latin typeface="KZ Times New Roman" pitchFamily="18" charset="0"/>
              </a:rPr>
              <a:t> </a:t>
            </a:r>
            <a:r>
              <a:rPr lang="ru-RU" sz="1600" dirty="0" err="1" smtClean="0">
                <a:latin typeface="KZ Times New Roman" pitchFamily="18" charset="0"/>
              </a:rPr>
              <a:t>алудың әдістері </a:t>
            </a:r>
            <a:r>
              <a:rPr lang="ru-RU" sz="1600" dirty="0" smtClean="0">
                <a:latin typeface="KZ Times New Roman" pitchFamily="18" charset="0"/>
              </a:rPr>
              <a:t>мен </a:t>
            </a:r>
            <a:r>
              <a:rPr lang="ru-RU" sz="1600" dirty="0" err="1" smtClean="0">
                <a:latin typeface="KZ Times New Roman" pitchFamily="18" charset="0"/>
              </a:rPr>
              <a:t>технологиясының иесі</a:t>
            </a:r>
            <a:r>
              <a:rPr lang="ru-RU" sz="1600" dirty="0" smtClean="0">
                <a:latin typeface="KZ Times New Roman" pitchFamily="18" charset="0"/>
              </a:rPr>
              <a:t> </a:t>
            </a:r>
            <a:r>
              <a:rPr lang="ru-RU" sz="1600" dirty="0" err="1" smtClean="0">
                <a:latin typeface="KZ Times New Roman" pitchFamily="18" charset="0"/>
              </a:rPr>
              <a:t>ретінде</a:t>
            </a:r>
            <a:r>
              <a:rPr lang="ru-RU" sz="1600" dirty="0" smtClean="0">
                <a:latin typeface="KZ Times New Roman" pitchFamily="18" charset="0"/>
              </a:rPr>
              <a:t> де </a:t>
            </a:r>
            <a:r>
              <a:rPr lang="ru-RU" sz="1600" dirty="0" err="1" smtClean="0">
                <a:latin typeface="KZ Times New Roman" pitchFamily="18" charset="0"/>
              </a:rPr>
              <a:t>қалыптасуына дайындауға  ұмтылады</a:t>
            </a:r>
            <a:r>
              <a:rPr lang="ru-RU" sz="1600" dirty="0" smtClean="0">
                <a:latin typeface="KZ Times New Roman" pitchFamily="18" charset="0"/>
              </a:rPr>
              <a:t>.</a:t>
            </a:r>
          </a:p>
          <a:p>
            <a:pPr algn="just"/>
            <a:endParaRPr lang="ru-RU" sz="1600" dirty="0">
              <a:latin typeface="KZ Times New Roman" pitchFamily="18" charset="0"/>
            </a:endParaRPr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04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04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048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04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1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decel="50000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accel="50000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+.4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decel="50000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/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accel="50000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-9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800" decel="100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8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8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8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600" b="1" dirty="0" err="1" smtClean="0">
                <a:solidFill>
                  <a:schemeClr val="accent4">
                    <a:lumMod val="50000"/>
                  </a:schemeClr>
                </a:solidFill>
                <a:latin typeface="KZ Times New Roman" pitchFamily="18" charset="0"/>
              </a:rPr>
              <a:t>Білім</a:t>
            </a:r>
            <a:r>
              <a:rPr lang="ru-RU" sz="3600" b="1" dirty="0" smtClean="0">
                <a:solidFill>
                  <a:schemeClr val="accent4">
                    <a:lumMod val="50000"/>
                  </a:schemeClr>
                </a:solidFill>
                <a:latin typeface="KZ Times New Roman" pitchFamily="18" charset="0"/>
              </a:rPr>
              <a:t> беру </a:t>
            </a:r>
            <a:r>
              <a:rPr lang="ru-RU" sz="3600" b="1" dirty="0" err="1" smtClean="0">
                <a:solidFill>
                  <a:schemeClr val="accent4">
                    <a:lumMod val="50000"/>
                  </a:schemeClr>
                </a:solidFill>
                <a:latin typeface="KZ Times New Roman" pitchFamily="18" charset="0"/>
              </a:rPr>
              <a:t>парадигмаларының түрлері және</a:t>
            </a:r>
            <a:r>
              <a:rPr lang="en-US" sz="3600" b="1" dirty="0" smtClean="0">
                <a:solidFill>
                  <a:schemeClr val="accent4">
                    <a:lumMod val="50000"/>
                  </a:schemeClr>
                </a:solidFill>
                <a:latin typeface="KZ Times New Roman" pitchFamily="18" charset="0"/>
              </a:rPr>
              <a:t>  </a:t>
            </a:r>
            <a:r>
              <a:rPr lang="ru-RU" sz="3600" b="1" dirty="0" err="1" smtClean="0">
                <a:solidFill>
                  <a:schemeClr val="accent4">
                    <a:lumMod val="50000"/>
                  </a:schemeClr>
                </a:solidFill>
                <a:latin typeface="KZ Times New Roman" pitchFamily="18" charset="0"/>
              </a:rPr>
              <a:t>олардың сипаттамалары</a:t>
            </a:r>
            <a:endParaRPr lang="ru-RU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Clr>
                <a:schemeClr val="accent4">
                  <a:lumMod val="75000"/>
                </a:schemeClr>
              </a:buClr>
              <a:buFont typeface="Wingdings" pitchFamily="2" charset="2"/>
              <a:buChar char="v"/>
            </a:pPr>
            <a:r>
              <a:rPr lang="ru-RU" dirty="0" err="1" smtClean="0">
                <a:latin typeface="KZ Times New Roman" pitchFamily="18" charset="0"/>
              </a:rPr>
              <a:t>Эзотерикалық және дәстүрлі-консервативтік парадигмалар</a:t>
            </a:r>
            <a:endParaRPr lang="ru-RU" dirty="0" smtClean="0">
              <a:latin typeface="KZ Times New Roman" pitchFamily="18" charset="0"/>
            </a:endParaRPr>
          </a:p>
          <a:p>
            <a:pPr>
              <a:buClr>
                <a:schemeClr val="accent4">
                  <a:lumMod val="75000"/>
                </a:schemeClr>
              </a:buClr>
              <a:buFont typeface="Wingdings" pitchFamily="2" charset="2"/>
              <a:buChar char="v"/>
            </a:pPr>
            <a:r>
              <a:rPr lang="ru-RU" dirty="0" smtClean="0">
                <a:latin typeface="KZ Times New Roman" pitchFamily="18" charset="0"/>
              </a:rPr>
              <a:t> </a:t>
            </a:r>
            <a:r>
              <a:rPr lang="ru-RU" dirty="0" err="1" smtClean="0">
                <a:latin typeface="KZ Times New Roman" pitchFamily="18" charset="0"/>
              </a:rPr>
              <a:t>Технократтық және бихевиористік</a:t>
            </a:r>
            <a:r>
              <a:rPr lang="ru-RU" dirty="0" smtClean="0">
                <a:latin typeface="KZ Times New Roman" pitchFamily="18" charset="0"/>
              </a:rPr>
              <a:t> </a:t>
            </a:r>
            <a:r>
              <a:rPr lang="ru-RU" dirty="0" err="1" smtClean="0">
                <a:latin typeface="KZ Times New Roman" pitchFamily="18" charset="0"/>
              </a:rPr>
              <a:t>парадигмалар</a:t>
            </a:r>
            <a:endParaRPr lang="ru-RU" dirty="0" smtClean="0">
              <a:latin typeface="KZ Times New Roman" pitchFamily="18" charset="0"/>
            </a:endParaRPr>
          </a:p>
          <a:p>
            <a:pPr>
              <a:buClr>
                <a:schemeClr val="accent4">
                  <a:lumMod val="75000"/>
                </a:schemeClr>
              </a:buClr>
              <a:buFont typeface="Wingdings" pitchFamily="2" charset="2"/>
              <a:buChar char="v"/>
            </a:pPr>
            <a:r>
              <a:rPr lang="ru-RU" dirty="0" smtClean="0">
                <a:latin typeface="KZ Times New Roman" pitchFamily="18" charset="0"/>
              </a:rPr>
              <a:t> </a:t>
            </a:r>
            <a:r>
              <a:rPr lang="ru-RU" dirty="0" err="1" smtClean="0">
                <a:latin typeface="KZ Times New Roman" pitchFamily="18" charset="0"/>
              </a:rPr>
              <a:t>Гуманитарлық парадигмалар</a:t>
            </a:r>
            <a:endParaRPr lang="ru-RU" dirty="0" smtClean="0">
              <a:latin typeface="KZ Times New Roman" pitchFamily="18" charset="0"/>
            </a:endParaRP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autoRev="1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" dur="500" autoRev="1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" dur="500" autoRev="1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96752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latin typeface="KZ Times New Roman" pitchFamily="18" charset="0"/>
              </a:rPr>
              <a:t/>
            </a:r>
            <a:br>
              <a:rPr lang="ru-RU" dirty="0" smtClean="0">
                <a:latin typeface="KZ Times New Roman" pitchFamily="18" charset="0"/>
              </a:rPr>
            </a:br>
            <a:r>
              <a:rPr lang="ru-RU" dirty="0" err="1" smtClean="0">
                <a:latin typeface="KZ Times New Roman" pitchFamily="18" charset="0"/>
              </a:rPr>
              <a:t>Эзотерикалық және дәстүрлі-консервативтік парадигмалар</a:t>
            </a:r>
            <a:r>
              <a:rPr lang="ru-RU" dirty="0" smtClean="0">
                <a:latin typeface="KZ Times New Roman" pitchFamily="18" charset="0"/>
              </a:rPr>
              <a:t/>
            </a:r>
            <a:br>
              <a:rPr lang="ru-RU" dirty="0" smtClean="0">
                <a:latin typeface="KZ Times New Roman" pitchFamily="18" charset="0"/>
              </a:rPr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1268760"/>
            <a:ext cx="8640960" cy="5400600"/>
          </a:xfrm>
        </p:spPr>
        <p:txBody>
          <a:bodyPr>
            <a:noAutofit/>
          </a:bodyPr>
          <a:lstStyle/>
          <a:p>
            <a:pPr algn="just"/>
            <a:r>
              <a:rPr lang="ru-RU" sz="1800" dirty="0" err="1" smtClean="0">
                <a:latin typeface="KZ Times New Roman" pitchFamily="18" charset="0"/>
              </a:rPr>
              <a:t>Эзотерикалық </a:t>
            </a:r>
            <a:r>
              <a:rPr lang="ru-RU" sz="1800" dirty="0" smtClean="0">
                <a:latin typeface="KZ Times New Roman" pitchFamily="18" charset="0"/>
              </a:rPr>
              <a:t>педагогика</a:t>
            </a:r>
            <a:r>
              <a:rPr lang="en-US" sz="1800" dirty="0" smtClean="0">
                <a:latin typeface="KZ Times New Roman" pitchFamily="18" charset="0"/>
              </a:rPr>
              <a:t> – </a:t>
            </a:r>
            <a:r>
              <a:rPr lang="ru-RU" sz="1800" dirty="0" err="1" smtClean="0">
                <a:latin typeface="KZ Times New Roman" pitchFamily="18" charset="0"/>
              </a:rPr>
              <a:t>біздің планетамыздағы ең көне білім</a:t>
            </a:r>
            <a:r>
              <a:rPr lang="ru-RU" sz="1800" dirty="0" smtClean="0">
                <a:latin typeface="KZ Times New Roman" pitchFamily="18" charset="0"/>
              </a:rPr>
              <a:t> беру </a:t>
            </a:r>
            <a:r>
              <a:rPr lang="ru-RU" sz="1800" dirty="0" err="1" smtClean="0">
                <a:latin typeface="KZ Times New Roman" pitchFamily="18" charset="0"/>
              </a:rPr>
              <a:t>парадигмасы</a:t>
            </a:r>
            <a:r>
              <a:rPr lang="en-US" sz="1800" dirty="0" smtClean="0">
                <a:latin typeface="KZ Times New Roman" pitchFamily="18" charset="0"/>
              </a:rPr>
              <a:t>, </a:t>
            </a:r>
            <a:r>
              <a:rPr lang="ru-RU" sz="1800" dirty="0" smtClean="0">
                <a:latin typeface="KZ Times New Roman" pitchFamily="18" charset="0"/>
              </a:rPr>
              <a:t>грек </a:t>
            </a:r>
            <a:r>
              <a:rPr lang="ru-RU" sz="1800" dirty="0" err="1" smtClean="0">
                <a:latin typeface="KZ Times New Roman" pitchFamily="18" charset="0"/>
              </a:rPr>
              <a:t>тілінен</a:t>
            </a:r>
            <a:r>
              <a:rPr lang="ru-RU" sz="1800" dirty="0" smtClean="0">
                <a:latin typeface="KZ Times New Roman" pitchFamily="18" charset="0"/>
              </a:rPr>
              <a:t> </a:t>
            </a:r>
            <a:r>
              <a:rPr lang="ru-RU" sz="1800" dirty="0" err="1" smtClean="0">
                <a:latin typeface="KZ Times New Roman" pitchFamily="18" charset="0"/>
              </a:rPr>
              <a:t>аударғанда</a:t>
            </a:r>
            <a:r>
              <a:rPr lang="en-US" sz="1800" dirty="0" smtClean="0">
                <a:latin typeface="KZ Times New Roman" pitchFamily="18" charset="0"/>
              </a:rPr>
              <a:t> «</a:t>
            </a:r>
            <a:r>
              <a:rPr lang="ru-RU" sz="1800" dirty="0" err="1" smtClean="0">
                <a:latin typeface="KZ Times New Roman" pitchFamily="18" charset="0"/>
              </a:rPr>
              <a:t>эзотерикалық</a:t>
            </a:r>
            <a:r>
              <a:rPr lang="en-US" sz="1800" dirty="0" smtClean="0">
                <a:latin typeface="KZ Times New Roman" pitchFamily="18" charset="0"/>
              </a:rPr>
              <a:t>» </a:t>
            </a:r>
            <a:r>
              <a:rPr lang="ru-RU" sz="1800" dirty="0" err="1" smtClean="0">
                <a:latin typeface="KZ Times New Roman" pitchFamily="18" charset="0"/>
              </a:rPr>
              <a:t>деген</a:t>
            </a:r>
            <a:r>
              <a:rPr lang="ru-RU" sz="1800" dirty="0" smtClean="0">
                <a:latin typeface="KZ Times New Roman" pitchFamily="18" charset="0"/>
              </a:rPr>
              <a:t> </a:t>
            </a:r>
            <a:r>
              <a:rPr lang="ru-RU" sz="1800" dirty="0" err="1" smtClean="0">
                <a:latin typeface="KZ Times New Roman" pitchFamily="18" charset="0"/>
              </a:rPr>
              <a:t>сөз құпия</a:t>
            </a:r>
            <a:r>
              <a:rPr lang="en-US" sz="1800" dirty="0" smtClean="0">
                <a:latin typeface="KZ Times New Roman" pitchFamily="18" charset="0"/>
              </a:rPr>
              <a:t>, </a:t>
            </a:r>
            <a:r>
              <a:rPr lang="ru-RU" sz="1800" dirty="0" err="1" smtClean="0">
                <a:latin typeface="KZ Times New Roman" pitchFamily="18" charset="0"/>
              </a:rPr>
              <a:t>жасырын</a:t>
            </a:r>
            <a:r>
              <a:rPr lang="ru-RU" sz="1800" dirty="0" smtClean="0">
                <a:latin typeface="KZ Times New Roman" pitchFamily="18" charset="0"/>
              </a:rPr>
              <a:t> тек </a:t>
            </a:r>
            <a:r>
              <a:rPr lang="ru-RU" sz="1800" dirty="0" err="1" smtClean="0">
                <a:latin typeface="KZ Times New Roman" pitchFamily="18" charset="0"/>
              </a:rPr>
              <a:t>арнайы</a:t>
            </a:r>
            <a:r>
              <a:rPr lang="ru-RU" sz="1800" dirty="0" smtClean="0">
                <a:latin typeface="KZ Times New Roman" pitchFamily="18" charset="0"/>
              </a:rPr>
              <a:t> </a:t>
            </a:r>
            <a:r>
              <a:rPr lang="ru-RU" sz="1800" dirty="0" err="1" smtClean="0">
                <a:latin typeface="KZ Times New Roman" pitchFamily="18" charset="0"/>
              </a:rPr>
              <a:t>адамдарға арналған</a:t>
            </a:r>
            <a:r>
              <a:rPr lang="en-US" sz="1800" dirty="0" smtClean="0">
                <a:latin typeface="KZ Times New Roman" pitchFamily="18" charset="0"/>
              </a:rPr>
              <a:t> (</a:t>
            </a:r>
            <a:r>
              <a:rPr lang="ru-RU" sz="1800" dirty="0" err="1" smtClean="0">
                <a:latin typeface="KZ Times New Roman" pitchFamily="18" charset="0"/>
              </a:rPr>
              <a:t>діни</a:t>
            </a:r>
            <a:r>
              <a:rPr lang="en-US" sz="1800" dirty="0" smtClean="0">
                <a:latin typeface="KZ Times New Roman" pitchFamily="18" charset="0"/>
              </a:rPr>
              <a:t>, </a:t>
            </a:r>
            <a:r>
              <a:rPr lang="ru-RU" sz="1800" dirty="0" err="1" smtClean="0">
                <a:latin typeface="KZ Times New Roman" pitchFamily="18" charset="0"/>
              </a:rPr>
              <a:t>сиқырлы</a:t>
            </a:r>
            <a:r>
              <a:rPr lang="en-US" sz="1800" dirty="0" smtClean="0">
                <a:latin typeface="KZ Times New Roman" pitchFamily="18" charset="0"/>
              </a:rPr>
              <a:t>, </a:t>
            </a:r>
            <a:r>
              <a:rPr lang="ru-RU" sz="1800" dirty="0" err="1" smtClean="0">
                <a:latin typeface="KZ Times New Roman" pitchFamily="18" charset="0"/>
              </a:rPr>
              <a:t>мистикалық</a:t>
            </a:r>
            <a:r>
              <a:rPr lang="en-US" sz="1800" dirty="0" smtClean="0">
                <a:latin typeface="KZ Times New Roman" pitchFamily="18" charset="0"/>
              </a:rPr>
              <a:t>) </a:t>
            </a:r>
            <a:r>
              <a:rPr lang="ru-RU" sz="1800" dirty="0" err="1" smtClean="0">
                <a:latin typeface="KZ Times New Roman" pitchFamily="18" charset="0"/>
              </a:rPr>
              <a:t>ұғымдарын білдіреді</a:t>
            </a:r>
            <a:r>
              <a:rPr lang="en-US" sz="1800" dirty="0" smtClean="0">
                <a:latin typeface="KZ Times New Roman" pitchFamily="18" charset="0"/>
              </a:rPr>
              <a:t>. </a:t>
            </a:r>
            <a:r>
              <a:rPr lang="ru-RU" sz="1800" dirty="0" err="1" smtClean="0">
                <a:latin typeface="KZ Times New Roman" pitchFamily="18" charset="0"/>
              </a:rPr>
              <a:t>Оның мәні </a:t>
            </a:r>
            <a:r>
              <a:rPr lang="ru-RU" sz="1800" dirty="0" smtClean="0">
                <a:latin typeface="KZ Times New Roman" pitchFamily="18" charset="0"/>
              </a:rPr>
              <a:t>– </a:t>
            </a:r>
            <a:r>
              <a:rPr lang="ru-RU" sz="1800" dirty="0" err="1" smtClean="0">
                <a:latin typeface="KZ Times New Roman" pitchFamily="18" charset="0"/>
              </a:rPr>
              <a:t>мәңгілік және өзгеріссіз ретінде</a:t>
            </a:r>
            <a:r>
              <a:rPr lang="ru-RU" sz="1800" dirty="0" smtClean="0">
                <a:latin typeface="KZ Times New Roman" pitchFamily="18" charset="0"/>
              </a:rPr>
              <a:t> </a:t>
            </a:r>
            <a:r>
              <a:rPr lang="ru-RU" sz="1800" dirty="0" err="1" smtClean="0">
                <a:latin typeface="KZ Times New Roman" pitchFamily="18" charset="0"/>
              </a:rPr>
              <a:t>болатын</a:t>
            </a:r>
            <a:r>
              <a:rPr lang="ru-RU" sz="1800" dirty="0" smtClean="0">
                <a:latin typeface="KZ Times New Roman" pitchFamily="18" charset="0"/>
              </a:rPr>
              <a:t> </a:t>
            </a:r>
            <a:r>
              <a:rPr lang="ru-RU" sz="1800" dirty="0" err="1" smtClean="0">
                <a:latin typeface="KZ Times New Roman" pitchFamily="18" charset="0"/>
              </a:rPr>
              <a:t>ақиқатқа қатынас.</a:t>
            </a:r>
            <a:r>
              <a:rPr lang="ru-RU" sz="1800" dirty="0" smtClean="0">
                <a:latin typeface="KZ Times New Roman" pitchFamily="18" charset="0"/>
              </a:rPr>
              <a:t> </a:t>
            </a:r>
            <a:r>
              <a:rPr lang="ru-RU" sz="1800" dirty="0" err="1" smtClean="0">
                <a:latin typeface="KZ Times New Roman" pitchFamily="18" charset="0"/>
              </a:rPr>
              <a:t>Педагогикалық іс-әрекеттің  жоғыры мағынасы оқушының ғарышпен байланысына</a:t>
            </a:r>
            <a:r>
              <a:rPr lang="ru-RU" sz="1800" dirty="0" smtClean="0">
                <a:latin typeface="KZ Times New Roman" pitchFamily="18" charset="0"/>
              </a:rPr>
              <a:t> </a:t>
            </a:r>
            <a:r>
              <a:rPr lang="ru-RU" sz="1800" dirty="0" err="1" smtClean="0">
                <a:latin typeface="KZ Times New Roman" pitchFamily="18" charset="0"/>
              </a:rPr>
              <a:t>қажетті табиғи күшті босату</a:t>
            </a:r>
            <a:r>
              <a:rPr lang="ru-RU" sz="1800" dirty="0" smtClean="0">
                <a:latin typeface="KZ Times New Roman" pitchFamily="18" charset="0"/>
              </a:rPr>
              <a:t> </a:t>
            </a:r>
            <a:r>
              <a:rPr lang="ru-RU" sz="1800" dirty="0" err="1" smtClean="0">
                <a:latin typeface="KZ Times New Roman" pitchFamily="18" charset="0"/>
              </a:rPr>
              <a:t>және дамыту</a:t>
            </a:r>
            <a:r>
              <a:rPr lang="ru-RU" sz="1800" dirty="0" smtClean="0">
                <a:latin typeface="KZ Times New Roman" pitchFamily="18" charset="0"/>
              </a:rPr>
              <a:t>, </a:t>
            </a:r>
            <a:r>
              <a:rPr lang="ru-RU" sz="1800" dirty="0" err="1" smtClean="0">
                <a:latin typeface="KZ Times New Roman" pitchFamily="18" charset="0"/>
              </a:rPr>
              <a:t>сонымен</a:t>
            </a:r>
            <a:r>
              <a:rPr lang="ru-RU" sz="1800" dirty="0" smtClean="0">
                <a:latin typeface="KZ Times New Roman" pitchFamily="18" charset="0"/>
              </a:rPr>
              <a:t> </a:t>
            </a:r>
            <a:r>
              <a:rPr lang="ru-RU" sz="1800" dirty="0" err="1" smtClean="0">
                <a:latin typeface="KZ Times New Roman" pitchFamily="18" charset="0"/>
              </a:rPr>
              <a:t>қатар оқушының  өте терең біліміне</a:t>
            </a:r>
            <a:r>
              <a:rPr lang="ru-RU" sz="1800" dirty="0" smtClean="0">
                <a:latin typeface="KZ Times New Roman" pitchFamily="18" charset="0"/>
              </a:rPr>
              <a:t> </a:t>
            </a:r>
            <a:r>
              <a:rPr lang="ru-RU" sz="1800" dirty="0" err="1" smtClean="0">
                <a:latin typeface="KZ Times New Roman" pitchFamily="18" charset="0"/>
              </a:rPr>
              <a:t>керекті</a:t>
            </a:r>
            <a:r>
              <a:rPr lang="ru-RU" sz="1800" dirty="0" smtClean="0">
                <a:latin typeface="KZ Times New Roman" pitchFamily="18" charset="0"/>
              </a:rPr>
              <a:t> </a:t>
            </a:r>
            <a:r>
              <a:rPr lang="ru-RU" sz="1800" dirty="0" err="1" smtClean="0">
                <a:latin typeface="KZ Times New Roman" pitchFamily="18" charset="0"/>
              </a:rPr>
              <a:t>табиғи күшті дамыту</a:t>
            </a:r>
            <a:r>
              <a:rPr lang="ru-RU" sz="1800" dirty="0" smtClean="0">
                <a:latin typeface="KZ Times New Roman" pitchFamily="18" charset="0"/>
              </a:rPr>
              <a:t>.</a:t>
            </a:r>
          </a:p>
          <a:p>
            <a:pPr algn="just"/>
            <a:r>
              <a:rPr lang="ru-RU" sz="1800" dirty="0" smtClean="0">
                <a:latin typeface="KZ Times New Roman" pitchFamily="18" charset="0"/>
              </a:rPr>
              <a:t> </a:t>
            </a:r>
            <a:r>
              <a:rPr lang="ru-RU" sz="1800" dirty="0" err="1" smtClean="0">
                <a:latin typeface="KZ Times New Roman" pitchFamily="18" charset="0"/>
              </a:rPr>
              <a:t>Бұл </a:t>
            </a:r>
            <a:r>
              <a:rPr lang="ru-RU" sz="1800" dirty="0" smtClean="0">
                <a:latin typeface="KZ Times New Roman" pitchFamily="18" charset="0"/>
              </a:rPr>
              <a:t>парадигма  </a:t>
            </a:r>
            <a:r>
              <a:rPr lang="ru-RU" sz="1800" dirty="0" err="1" smtClean="0">
                <a:latin typeface="KZ Times New Roman" pitchFamily="18" charset="0"/>
              </a:rPr>
              <a:t>бойынша</a:t>
            </a:r>
            <a:r>
              <a:rPr lang="ru-RU" sz="1800" dirty="0" smtClean="0">
                <a:latin typeface="KZ Times New Roman" pitchFamily="18" charset="0"/>
              </a:rPr>
              <a:t>, </a:t>
            </a:r>
            <a:r>
              <a:rPr lang="ru-RU" sz="1800" dirty="0" err="1" smtClean="0">
                <a:latin typeface="KZ Times New Roman" pitchFamily="18" charset="0"/>
              </a:rPr>
              <a:t>оқу-ақиқатқа апаратын</a:t>
            </a:r>
            <a:r>
              <a:rPr lang="ru-RU" sz="1800" dirty="0" smtClean="0">
                <a:latin typeface="KZ Times New Roman" pitchFamily="18" charset="0"/>
              </a:rPr>
              <a:t> </a:t>
            </a:r>
            <a:r>
              <a:rPr lang="ru-RU" sz="1800" dirty="0" err="1" smtClean="0">
                <a:latin typeface="KZ Times New Roman" pitchFamily="18" charset="0"/>
              </a:rPr>
              <a:t>жол</a:t>
            </a:r>
            <a:r>
              <a:rPr lang="ru-RU" sz="1800" dirty="0" smtClean="0">
                <a:latin typeface="KZ Times New Roman" pitchFamily="18" charset="0"/>
              </a:rPr>
              <a:t>, оны </a:t>
            </a:r>
            <a:r>
              <a:rPr lang="ru-RU" sz="1800" dirty="0" err="1" smtClean="0">
                <a:latin typeface="KZ Times New Roman" pitchFamily="18" charset="0"/>
              </a:rPr>
              <a:t>оқу мүмкін емес</a:t>
            </a:r>
            <a:r>
              <a:rPr lang="ru-RU" sz="1800" dirty="0" smtClean="0">
                <a:latin typeface="KZ Times New Roman" pitchFamily="18" charset="0"/>
              </a:rPr>
              <a:t>, </a:t>
            </a:r>
            <a:r>
              <a:rPr lang="ru-RU" sz="1800" dirty="0" err="1" smtClean="0">
                <a:latin typeface="KZ Times New Roman" pitchFamily="18" charset="0"/>
              </a:rPr>
              <a:t>оған </a:t>
            </a:r>
            <a:r>
              <a:rPr lang="ru-RU" sz="1800" dirty="0" smtClean="0">
                <a:latin typeface="KZ Times New Roman" pitchFamily="18" charset="0"/>
              </a:rPr>
              <a:t>тек </a:t>
            </a:r>
            <a:r>
              <a:rPr lang="ru-RU" sz="1800" dirty="0" err="1" smtClean="0">
                <a:latin typeface="KZ Times New Roman" pitchFamily="18" charset="0"/>
              </a:rPr>
              <a:t>қосылуға болады</a:t>
            </a:r>
            <a:r>
              <a:rPr lang="ru-RU" sz="1800" dirty="0" smtClean="0">
                <a:latin typeface="KZ Times New Roman" pitchFamily="18" charset="0"/>
              </a:rPr>
              <a:t>. </a:t>
            </a:r>
            <a:r>
              <a:rPr lang="ru-RU" sz="1800" dirty="0" err="1" smtClean="0">
                <a:latin typeface="KZ Times New Roman" pitchFamily="18" charset="0"/>
              </a:rPr>
              <a:t>Осыдан</a:t>
            </a:r>
            <a:r>
              <a:rPr lang="ru-RU" sz="1800" dirty="0" smtClean="0">
                <a:latin typeface="KZ Times New Roman" pitchFamily="18" charset="0"/>
              </a:rPr>
              <a:t> </a:t>
            </a:r>
            <a:r>
              <a:rPr lang="ru-RU" sz="1800" dirty="0" err="1" smtClean="0">
                <a:latin typeface="KZ Times New Roman" pitchFamily="18" charset="0"/>
              </a:rPr>
              <a:t>педагогикалық </a:t>
            </a:r>
            <a:r>
              <a:rPr lang="ru-RU" sz="1800" dirty="0" smtClean="0">
                <a:latin typeface="KZ Times New Roman" pitchFamily="18" charset="0"/>
              </a:rPr>
              <a:t>процесс – </a:t>
            </a:r>
            <a:r>
              <a:rPr lang="ru-RU" sz="1800" dirty="0" err="1" smtClean="0">
                <a:latin typeface="KZ Times New Roman" pitchFamily="18" charset="0"/>
              </a:rPr>
              <a:t>ғылыми-технократтық парадигмадағыдай </a:t>
            </a:r>
            <a:r>
              <a:rPr lang="ru-RU" sz="1800" dirty="0" smtClean="0">
                <a:latin typeface="KZ Times New Roman" pitchFamily="18" charset="0"/>
              </a:rPr>
              <a:t>хабар </a:t>
            </a:r>
            <a:r>
              <a:rPr lang="ru-RU" sz="1800" dirty="0" err="1" smtClean="0">
                <a:latin typeface="KZ Times New Roman" pitchFamily="18" charset="0"/>
              </a:rPr>
              <a:t>емес</a:t>
            </a:r>
            <a:r>
              <a:rPr lang="ru-RU" sz="1800" dirty="0" smtClean="0">
                <a:latin typeface="KZ Times New Roman" pitchFamily="18" charset="0"/>
              </a:rPr>
              <a:t>, </a:t>
            </a:r>
            <a:r>
              <a:rPr lang="ru-RU" sz="1800" dirty="0" err="1" smtClean="0">
                <a:latin typeface="KZ Times New Roman" pitchFamily="18" charset="0"/>
              </a:rPr>
              <a:t>гуманитарлық парадигмадағы сияқты қарым-қатынас емес</a:t>
            </a:r>
            <a:r>
              <a:rPr lang="ru-RU" sz="1800" dirty="0" smtClean="0">
                <a:latin typeface="KZ Times New Roman" pitchFamily="18" charset="0"/>
              </a:rPr>
              <a:t> , </a:t>
            </a:r>
            <a:r>
              <a:rPr lang="ru-RU" sz="1800" dirty="0" err="1" smtClean="0">
                <a:latin typeface="KZ Times New Roman" pitchFamily="18" charset="0"/>
              </a:rPr>
              <a:t>бірақ ақиқатқа жақындау</a:t>
            </a:r>
            <a:r>
              <a:rPr lang="ru-RU" sz="1800" dirty="0" smtClean="0">
                <a:latin typeface="KZ Times New Roman" pitchFamily="18" charset="0"/>
              </a:rPr>
              <a:t>, </a:t>
            </a:r>
            <a:r>
              <a:rPr lang="ru-RU" sz="1800" dirty="0" err="1" smtClean="0">
                <a:latin typeface="KZ Times New Roman" pitchFamily="18" charset="0"/>
              </a:rPr>
              <a:t>оның нәтижесінде </a:t>
            </a:r>
            <a:r>
              <a:rPr lang="ru-RU" sz="1800" dirty="0" smtClean="0">
                <a:latin typeface="KZ Times New Roman" pitchFamily="18" charset="0"/>
              </a:rPr>
              <a:t>«</a:t>
            </a:r>
            <a:r>
              <a:rPr lang="ru-RU" sz="1800" dirty="0" err="1" smtClean="0">
                <a:latin typeface="KZ Times New Roman" pitchFamily="18" charset="0"/>
              </a:rPr>
              <a:t>сезіну-күш</a:t>
            </a:r>
            <a:r>
              <a:rPr lang="ru-RU" sz="1800" dirty="0" smtClean="0">
                <a:latin typeface="KZ Times New Roman" pitchFamily="18" charset="0"/>
              </a:rPr>
              <a:t>» </a:t>
            </a:r>
            <a:r>
              <a:rPr lang="ru-RU" sz="1800" dirty="0" err="1" smtClean="0">
                <a:latin typeface="KZ Times New Roman" pitchFamily="18" charset="0"/>
              </a:rPr>
              <a:t>түсінігі туындайды</a:t>
            </a:r>
            <a:r>
              <a:rPr lang="ru-RU" sz="1800" dirty="0" smtClean="0">
                <a:latin typeface="KZ Times New Roman" pitchFamily="18" charset="0"/>
              </a:rPr>
              <a:t>. </a:t>
            </a:r>
            <a:r>
              <a:rPr lang="ru-RU" sz="1800" dirty="0" err="1" smtClean="0">
                <a:latin typeface="KZ Times New Roman" pitchFamily="18" charset="0"/>
              </a:rPr>
              <a:t>Бұл парадигмада</a:t>
            </a:r>
            <a:r>
              <a:rPr lang="ru-RU" sz="1800" dirty="0" smtClean="0">
                <a:latin typeface="KZ Times New Roman" pitchFamily="18" charset="0"/>
              </a:rPr>
              <a:t> </a:t>
            </a:r>
            <a:r>
              <a:rPr lang="ru-RU" sz="1800" dirty="0" err="1" smtClean="0">
                <a:latin typeface="KZ Times New Roman" pitchFamily="18" charset="0"/>
              </a:rPr>
              <a:t>адамның өзі әлеммен ақпараттық өзара әрекеттің негізгі</a:t>
            </a:r>
            <a:r>
              <a:rPr lang="ru-RU" sz="1800" dirty="0" smtClean="0">
                <a:latin typeface="KZ Times New Roman" pitchFamily="18" charset="0"/>
              </a:rPr>
              <a:t> органы </a:t>
            </a:r>
            <a:r>
              <a:rPr lang="ru-RU" sz="1800" dirty="0" err="1" smtClean="0">
                <a:latin typeface="KZ Times New Roman" pitchFamily="18" charset="0"/>
              </a:rPr>
              <a:t>болып</a:t>
            </a:r>
            <a:r>
              <a:rPr lang="ru-RU" sz="1800" dirty="0" smtClean="0">
                <a:latin typeface="KZ Times New Roman" pitchFamily="18" charset="0"/>
              </a:rPr>
              <a:t> </a:t>
            </a:r>
            <a:r>
              <a:rPr lang="ru-RU" sz="1800" dirty="0" err="1" smtClean="0">
                <a:latin typeface="KZ Times New Roman" pitchFamily="18" charset="0"/>
              </a:rPr>
              <a:t>шығады</a:t>
            </a:r>
            <a:r>
              <a:rPr lang="ru-RU" sz="1800" dirty="0" smtClean="0">
                <a:latin typeface="KZ Times New Roman" pitchFamily="18" charset="0"/>
              </a:rPr>
              <a:t>. </a:t>
            </a:r>
            <a:r>
              <a:rPr lang="ru-RU" sz="1800" dirty="0" err="1" smtClean="0">
                <a:latin typeface="KZ Times New Roman" pitchFamily="18" charset="0"/>
              </a:rPr>
              <a:t>Мұндай </a:t>
            </a:r>
            <a:r>
              <a:rPr lang="ru-RU" sz="1800" dirty="0" smtClean="0">
                <a:latin typeface="KZ Times New Roman" pitchFamily="18" charset="0"/>
              </a:rPr>
              <a:t>логика </a:t>
            </a:r>
            <a:r>
              <a:rPr lang="ru-RU" sz="1800" dirty="0" err="1" smtClean="0">
                <a:latin typeface="KZ Times New Roman" pitchFamily="18" charset="0"/>
              </a:rPr>
              <a:t>оқушымен жұмыстың ғылыми көзқарас динамикасын</a:t>
            </a:r>
            <a:r>
              <a:rPr lang="ru-RU" sz="1800" dirty="0" smtClean="0">
                <a:latin typeface="KZ Times New Roman" pitchFamily="18" charset="0"/>
              </a:rPr>
              <a:t> </a:t>
            </a:r>
            <a:r>
              <a:rPr lang="ru-RU" sz="1800" dirty="0" err="1" smtClean="0">
                <a:latin typeface="KZ Times New Roman" pitchFamily="18" charset="0"/>
              </a:rPr>
              <a:t>немесе</a:t>
            </a:r>
            <a:r>
              <a:rPr lang="ru-RU" sz="1800" dirty="0" smtClean="0">
                <a:latin typeface="KZ Times New Roman" pitchFamily="18" charset="0"/>
              </a:rPr>
              <a:t> </a:t>
            </a:r>
            <a:r>
              <a:rPr lang="ru-RU" sz="1800" dirty="0" err="1" smtClean="0">
                <a:latin typeface="KZ Times New Roman" pitchFamily="18" charset="0"/>
              </a:rPr>
              <a:t>бөлек білімді</a:t>
            </a:r>
            <a:r>
              <a:rPr lang="ru-RU" sz="1800" dirty="0" smtClean="0">
                <a:latin typeface="KZ Times New Roman" pitchFamily="18" charset="0"/>
              </a:rPr>
              <a:t> </a:t>
            </a:r>
            <a:r>
              <a:rPr lang="ru-RU" sz="1800" dirty="0" err="1" smtClean="0">
                <a:latin typeface="KZ Times New Roman" pitchFamily="18" charset="0"/>
              </a:rPr>
              <a:t>қарастырмайды</a:t>
            </a:r>
            <a:r>
              <a:rPr lang="ru-RU" sz="1800" dirty="0" smtClean="0">
                <a:latin typeface="KZ Times New Roman" pitchFamily="18" charset="0"/>
              </a:rPr>
              <a:t>. </a:t>
            </a:r>
            <a:r>
              <a:rPr lang="ru-RU" sz="1800" dirty="0" err="1" smtClean="0">
                <a:latin typeface="KZ Times New Roman" pitchFamily="18" charset="0"/>
              </a:rPr>
              <a:t>Мұнда тәжірибе, жағдай, уайымдау</a:t>
            </a:r>
            <a:r>
              <a:rPr lang="ru-RU" sz="1800" dirty="0" smtClean="0">
                <a:latin typeface="KZ Times New Roman" pitchFamily="18" charset="0"/>
              </a:rPr>
              <a:t> </a:t>
            </a:r>
            <a:r>
              <a:rPr lang="ru-RU" sz="1800" dirty="0" err="1" smtClean="0">
                <a:latin typeface="KZ Times New Roman" pitchFamily="18" charset="0"/>
              </a:rPr>
              <a:t>динамикасы</a:t>
            </a:r>
            <a:r>
              <a:rPr lang="ru-RU" sz="1800" dirty="0" smtClean="0">
                <a:latin typeface="KZ Times New Roman" pitchFamily="18" charset="0"/>
              </a:rPr>
              <a:t> </a:t>
            </a:r>
            <a:r>
              <a:rPr lang="ru-RU" sz="1800" dirty="0" err="1" smtClean="0">
                <a:latin typeface="KZ Times New Roman" pitchFamily="18" charset="0"/>
              </a:rPr>
              <a:t>басымдылық көрсетеді.</a:t>
            </a:r>
            <a:r>
              <a:rPr lang="ru-RU" sz="1800" dirty="0" smtClean="0">
                <a:latin typeface="KZ Times New Roman" pitchFamily="18" charset="0"/>
              </a:rPr>
              <a:t> </a:t>
            </a:r>
            <a:r>
              <a:rPr lang="ru-RU" sz="1800" dirty="0" err="1" smtClean="0">
                <a:latin typeface="KZ Times New Roman" pitchFamily="18" charset="0"/>
              </a:rPr>
              <a:t>Оқушыны </a:t>
            </a:r>
            <a:r>
              <a:rPr lang="ru-RU" sz="1800" dirty="0" smtClean="0">
                <a:latin typeface="KZ Times New Roman" pitchFamily="18" charset="0"/>
              </a:rPr>
              <a:t>табу мен </a:t>
            </a:r>
            <a:r>
              <a:rPr lang="ru-RU" sz="1800" dirty="0" err="1" smtClean="0">
                <a:latin typeface="KZ Times New Roman" pitchFamily="18" charset="0"/>
              </a:rPr>
              <a:t>іздеу</a:t>
            </a:r>
            <a:r>
              <a:rPr lang="ru-RU" sz="1800" dirty="0" smtClean="0">
                <a:latin typeface="KZ Times New Roman" pitchFamily="18" charset="0"/>
              </a:rPr>
              <a:t>, </a:t>
            </a:r>
            <a:r>
              <a:rPr lang="ru-RU" sz="1800" dirty="0" err="1" smtClean="0">
                <a:latin typeface="KZ Times New Roman" pitchFamily="18" charset="0"/>
              </a:rPr>
              <a:t>дайындау</a:t>
            </a:r>
            <a:r>
              <a:rPr lang="ru-RU" sz="1800" dirty="0" smtClean="0">
                <a:latin typeface="KZ Times New Roman" pitchFamily="18" charset="0"/>
              </a:rPr>
              <a:t> </a:t>
            </a:r>
            <a:r>
              <a:rPr lang="ru-RU" sz="1800" dirty="0" err="1" smtClean="0">
                <a:latin typeface="KZ Times New Roman" pitchFamily="18" charset="0"/>
              </a:rPr>
              <a:t>циклі</a:t>
            </a:r>
            <a:r>
              <a:rPr lang="ru-RU" sz="1800" dirty="0" smtClean="0">
                <a:latin typeface="KZ Times New Roman" pitchFamily="18" charset="0"/>
              </a:rPr>
              <a:t> </a:t>
            </a:r>
            <a:r>
              <a:rPr lang="ru-RU" sz="1800" dirty="0" err="1" smtClean="0">
                <a:latin typeface="KZ Times New Roman" pitchFamily="18" charset="0"/>
              </a:rPr>
              <a:t>адамның ішкі</a:t>
            </a:r>
            <a:r>
              <a:rPr lang="ru-RU" sz="1800" dirty="0" smtClean="0">
                <a:latin typeface="KZ Times New Roman" pitchFamily="18" charset="0"/>
              </a:rPr>
              <a:t> </a:t>
            </a:r>
            <a:r>
              <a:rPr lang="ru-RU" sz="1800" dirty="0" err="1" smtClean="0">
                <a:latin typeface="KZ Times New Roman" pitchFamily="18" charset="0"/>
              </a:rPr>
              <a:t>табиғатын қайта құрудың  ұзақ мерзімді</a:t>
            </a:r>
            <a:r>
              <a:rPr lang="ru-RU" sz="1800" dirty="0" smtClean="0">
                <a:latin typeface="KZ Times New Roman" pitchFamily="18" charset="0"/>
              </a:rPr>
              <a:t> </a:t>
            </a:r>
            <a:r>
              <a:rPr lang="ru-RU" sz="1800" dirty="0" err="1" smtClean="0">
                <a:latin typeface="KZ Times New Roman" pitchFamily="18" charset="0"/>
              </a:rPr>
              <a:t>жұмысы</a:t>
            </a:r>
            <a:r>
              <a:rPr lang="ru-RU" sz="1800" dirty="0" smtClean="0">
                <a:latin typeface="KZ Times New Roman" pitchFamily="18" charset="0"/>
              </a:rPr>
              <a:t>. </a:t>
            </a:r>
            <a:r>
              <a:rPr lang="ru-RU" sz="1800" dirty="0" err="1" smtClean="0">
                <a:latin typeface="KZ Times New Roman" pitchFamily="18" charset="0"/>
              </a:rPr>
              <a:t>Эзотерикалық дайындауда</a:t>
            </a:r>
            <a:r>
              <a:rPr lang="ru-RU" sz="1800" dirty="0" smtClean="0">
                <a:latin typeface="KZ Times New Roman" pitchFamily="18" charset="0"/>
              </a:rPr>
              <a:t> </a:t>
            </a:r>
            <a:r>
              <a:rPr lang="ru-RU" sz="1800" dirty="0" err="1" smtClean="0">
                <a:latin typeface="KZ Times New Roman" pitchFamily="18" charset="0"/>
              </a:rPr>
              <a:t>шыңдау, айтқанды орындау</a:t>
            </a:r>
            <a:r>
              <a:rPr lang="ru-RU" sz="1800" dirty="0" smtClean="0">
                <a:latin typeface="KZ Times New Roman" pitchFamily="18" charset="0"/>
              </a:rPr>
              <a:t> </a:t>
            </a:r>
            <a:r>
              <a:rPr lang="ru-RU" sz="1800" dirty="0" err="1" smtClean="0">
                <a:latin typeface="KZ Times New Roman" pitchFamily="18" charset="0"/>
              </a:rPr>
              <a:t>сайысы</a:t>
            </a:r>
            <a:r>
              <a:rPr lang="ru-RU" sz="1800" dirty="0" smtClean="0">
                <a:latin typeface="KZ Times New Roman" pitchFamily="18" charset="0"/>
              </a:rPr>
              <a:t> </a:t>
            </a:r>
            <a:r>
              <a:rPr lang="ru-RU" sz="1800" dirty="0" err="1" smtClean="0">
                <a:latin typeface="KZ Times New Roman" pitchFamily="18" charset="0"/>
              </a:rPr>
              <a:t>міндетті</a:t>
            </a:r>
            <a:r>
              <a:rPr lang="ru-RU" sz="1800" dirty="0" smtClean="0">
                <a:latin typeface="KZ Times New Roman" pitchFamily="18" charset="0"/>
              </a:rPr>
              <a:t> </a:t>
            </a:r>
            <a:r>
              <a:rPr lang="ru-RU" sz="1800" dirty="0" err="1" smtClean="0">
                <a:latin typeface="KZ Times New Roman" pitchFamily="18" charset="0"/>
              </a:rPr>
              <a:t>болып</a:t>
            </a:r>
            <a:r>
              <a:rPr lang="ru-RU" sz="1800" dirty="0" smtClean="0">
                <a:latin typeface="KZ Times New Roman" pitchFamily="18" charset="0"/>
              </a:rPr>
              <a:t> </a:t>
            </a:r>
            <a:r>
              <a:rPr lang="ru-RU" sz="1800" dirty="0" err="1" smtClean="0">
                <a:latin typeface="KZ Times New Roman" pitchFamily="18" charset="0"/>
              </a:rPr>
              <a:t>келеді</a:t>
            </a:r>
            <a:r>
              <a:rPr lang="ru-RU" sz="1800" dirty="0" smtClean="0">
                <a:latin typeface="KZ Times New Roman" pitchFamily="18" charset="0"/>
              </a:rPr>
              <a:t>, </a:t>
            </a:r>
            <a:r>
              <a:rPr lang="ru-RU" sz="1800" dirty="0" err="1" smtClean="0">
                <a:latin typeface="KZ Times New Roman" pitchFamily="18" charset="0"/>
              </a:rPr>
              <a:t>бұл кезеңде оқушы үндемей, сұрақ қоймай, оқытушының барлық тапсырмаларын</a:t>
            </a:r>
            <a:r>
              <a:rPr lang="ru-RU" sz="1800" dirty="0" smtClean="0">
                <a:latin typeface="KZ Times New Roman" pitchFamily="18" charset="0"/>
              </a:rPr>
              <a:t> </a:t>
            </a:r>
            <a:r>
              <a:rPr lang="ru-RU" sz="1800" dirty="0" err="1" smtClean="0">
                <a:latin typeface="KZ Times New Roman" pitchFamily="18" charset="0"/>
              </a:rPr>
              <a:t>орындауға міндетті</a:t>
            </a:r>
            <a:r>
              <a:rPr lang="ru-RU" sz="1800" dirty="0" smtClean="0">
                <a:latin typeface="KZ Times New Roman" pitchFamily="18" charset="0"/>
              </a:rPr>
              <a:t>.</a:t>
            </a:r>
            <a:endParaRPr lang="ru-RU" sz="1800" dirty="0">
              <a:latin typeface="KZ 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allAtOnce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69b188143de0578297e01333fa1cf8283f148a38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389</TotalTime>
  <Words>1658</Words>
  <Application>Microsoft Office PowerPoint</Application>
  <PresentationFormat>Экран (4:3)</PresentationFormat>
  <Paragraphs>122</Paragraphs>
  <Slides>24</Slides>
  <Notes>24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5" baseType="lpstr">
      <vt:lpstr>Тема Office</vt:lpstr>
      <vt:lpstr>Білім беру парадигмасының мәні және педагогикалық өркениет кезеңдері</vt:lpstr>
      <vt:lpstr>Жоспар:</vt:lpstr>
      <vt:lpstr>Негізгі бөлім</vt:lpstr>
      <vt:lpstr>Білім беру парадигмасының мәні және педагогикалық  өркениет кезеңдері</vt:lpstr>
      <vt:lpstr> Білім беру прадигмалары: </vt:lpstr>
      <vt:lpstr> </vt:lpstr>
      <vt:lpstr> </vt:lpstr>
      <vt:lpstr>Білім беру парадигмаларының түрлері және  олардың сипаттамалары</vt:lpstr>
      <vt:lpstr> Эзотерикалық және дәстүрлі-консервативтік парадигмалар </vt:lpstr>
      <vt:lpstr> </vt:lpstr>
      <vt:lpstr>Дәстүрлі-консервативтік (білімдік)  парадигма</vt:lpstr>
      <vt:lpstr> Дәстүрлі-консервативтік (білімдік)  парадигма үш постулаты бөлінеді: </vt:lpstr>
      <vt:lpstr>Технократтық парадигма</vt:lpstr>
      <vt:lpstr> </vt:lpstr>
      <vt:lpstr>Бихевиористік парадигма</vt:lpstr>
      <vt:lpstr> Оқытудың негізгі фазалары: </vt:lpstr>
      <vt:lpstr> </vt:lpstr>
      <vt:lpstr> Гуманистік (Феноменологиялық) парадигма</vt:lpstr>
      <vt:lpstr> </vt:lpstr>
      <vt:lpstr>Презентация PowerPoint</vt:lpstr>
      <vt:lpstr>Презентация PowerPoint</vt:lpstr>
      <vt:lpstr>Презентация PowerPoint</vt:lpstr>
      <vt:lpstr> Қорытынды </vt:lpstr>
      <vt:lpstr>Қолданылған әдебиеттер:</vt:lpstr>
    </vt:vector>
  </TitlesOfParts>
  <Company>DNA Project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Білім беру парадигмасының мәні және педагогикалық өркениет кезеңдері</dc:title>
  <dc:creator>DNA7 X86</dc:creator>
  <cp:lastModifiedBy>Admin</cp:lastModifiedBy>
  <cp:revision>44</cp:revision>
  <dcterms:created xsi:type="dcterms:W3CDTF">2011-04-17T14:30:47Z</dcterms:created>
  <dcterms:modified xsi:type="dcterms:W3CDTF">2015-01-08T19:39:54Z</dcterms:modified>
</cp:coreProperties>
</file>